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954" r:id="rId3"/>
    <p:sldId id="986" r:id="rId4"/>
    <p:sldId id="273" r:id="rId5"/>
    <p:sldId id="994" r:id="rId6"/>
    <p:sldId id="985" r:id="rId7"/>
    <p:sldId id="1001" r:id="rId8"/>
    <p:sldId id="978" r:id="rId9"/>
    <p:sldId id="969" r:id="rId10"/>
    <p:sldId id="981" r:id="rId11"/>
    <p:sldId id="1018" r:id="rId12"/>
    <p:sldId id="1005" r:id="rId13"/>
    <p:sldId id="1006" r:id="rId14"/>
    <p:sldId id="1007" r:id="rId15"/>
    <p:sldId id="988" r:id="rId16"/>
    <p:sldId id="1002" r:id="rId17"/>
    <p:sldId id="1008" r:id="rId18"/>
    <p:sldId id="989" r:id="rId19"/>
    <p:sldId id="1004" r:id="rId20"/>
    <p:sldId id="1014" r:id="rId21"/>
    <p:sldId id="1012" r:id="rId22"/>
    <p:sldId id="990" r:id="rId23"/>
    <p:sldId id="1013" r:id="rId24"/>
    <p:sldId id="1017" r:id="rId25"/>
    <p:sldId id="1003" r:id="rId26"/>
    <p:sldId id="764" r:id="rId27"/>
    <p:sldId id="785" r:id="rId28"/>
    <p:sldId id="101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5390"/>
    <a:srgbClr val="9FC3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94660"/>
  </p:normalViewPr>
  <p:slideViewPr>
    <p:cSldViewPr snapToGrid="0">
      <p:cViewPr varScale="1">
        <p:scale>
          <a:sx n="56" d="100"/>
          <a:sy n="56" d="100"/>
        </p:scale>
        <p:origin x="87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491AF5-2077-4BA1-B113-2310F8AFC2A1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682E02-BE67-4161-A544-735639CA5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28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93506-5662-C6F9-47A7-A66F71D96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F7D994-3174-BFF9-38FA-23F27A341F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CA335E-AB25-1EE0-4E97-0EFE042B43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559913-4716-D7A6-B40B-D3930897E7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82E02-BE67-4161-A544-735639CA5DF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81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29034-BFCA-A091-8AE0-8734A736F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AD600A-8B1F-A6B1-AC4E-4F2D90AA95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03989A-9F83-9868-91CB-67B0A5C319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449D3-5372-FABE-5E3A-C853C62F65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82E02-BE67-4161-A544-735639CA5DF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584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8201D-2297-A7ED-749B-B0D0550BF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10375D-4A02-3636-90DD-87D3142FC2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3E9177-0165-9F31-400E-9CC766609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AFEC84-D5B7-DF31-0DA5-E5C1A42913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82E02-BE67-4161-A544-735639CA5DF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88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8CD17-5821-D31F-7B9C-A5B4E8BDB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F4D865-DEBE-17C6-36F2-5D0ED0D277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4E6FDF-EC4F-00AC-4A33-DD96D6AEB1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218414-642A-0661-E1F2-601030F0A8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82E02-BE67-4161-A544-735639CA5DF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475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DA172-604A-6137-543E-223320F11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1E6773-7164-F80E-572A-FE27B36645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EC1057-8E9D-308F-DEC6-13F4F8A8DE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1F019-A27B-39D8-637F-A8D1C6EAC5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82E02-BE67-4161-A544-735639CA5DF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06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BA19A-71E7-F8C7-1DD0-919E4C4F3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B207A1-CA89-BA83-E8E1-0C1DBBC0C2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36B3F3-67FB-9EF2-7E11-B4A230D8D8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147F7-21C4-A1D1-2DA4-E9B4589CB8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82E02-BE67-4161-A544-735639CA5DF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26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06D71-DFF4-FEEF-0D62-F5701935F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8427A9-0563-6922-7C3F-2B3B34F4D7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A6A1D5-EBEF-BD1F-D1DC-705B1481B3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70E0-15C5-06B1-82B9-C1C7239E0C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82E02-BE67-4161-A544-735639CA5DF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975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F4D22-1A46-04DB-9B03-38CE7849A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2212E1-5CF5-B1F3-9FFB-0A3E2EC6E2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6C6D8C-5FA3-DF3B-E706-0CE494D8D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151B9-3329-DD47-FAB6-A3155E0366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82E02-BE67-4161-A544-735639CA5DF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954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15B98-72EF-9E4A-B2C3-AFD32BDD5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5618C3-E025-F453-8FB0-807D3048C5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1B1D55-81BB-2A2D-5C83-63D42C0F92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42D050-9858-2F9B-8C2B-E067765D28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82E02-BE67-4161-A544-735639CA5DF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819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29034-BFCA-A091-8AE0-8734A736F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AD600A-8B1F-A6B1-AC4E-4F2D90AA95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03989A-9F83-9868-91CB-67B0A5C319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449D3-5372-FABE-5E3A-C853C62F65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82E02-BE67-4161-A544-735639CA5DF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782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EFEDF-4E64-345E-AB62-B3B4C3C396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AF668F-4D49-BEC6-DE7C-3E869E4C38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BBD0C-4663-05EE-0B83-C11FA3EEE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9E1F9-83F8-4EE8-BA17-07AD29752570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82CCF-237E-83F8-B005-64F5214B5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B476C-6E96-DD45-2402-1F3F7ACBE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62AA-2C6C-4571-9892-9B3657580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97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65EF6-1A03-E077-5421-EA6D01137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8ED6B2-3D95-3D77-E588-3642905EF6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258059-EE05-C8EF-611C-8AE03E9FA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9E1F9-83F8-4EE8-BA17-07AD29752570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4B9D03-F220-8DA1-9752-70D59D896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1C519-9006-853C-9114-A194FB734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62AA-2C6C-4571-9892-9B3657580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29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39F53-5EF9-330F-C790-33D876D14D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B94974-3B66-9295-234A-3017DF34E0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107D8-2EC0-DAEF-7FFA-CF9338D42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9E1F9-83F8-4EE8-BA17-07AD29752570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7FBEF-88CE-42B1-779C-F8C8B60D3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89E6F-A31C-7113-4656-B135E3F81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62AA-2C6C-4571-9892-9B3657580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51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11E64-873A-F2AD-8994-87C8CBDDB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B7738-D6CD-4FE9-21DC-9002E9438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65BA-1C07-4CA3-BEA6-DF7BA250C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9E1F9-83F8-4EE8-BA17-07AD29752570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666A9-47FC-92AC-3D31-81DDD663D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9A462-15CD-C29C-E9C6-B1D956826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62AA-2C6C-4571-9892-9B3657580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595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82848-2DED-2C41-E3E5-3B62EFE91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2583DC-4676-E553-60FF-66EA088927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7E372-058D-562A-84B7-4419FA664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9E1F9-83F8-4EE8-BA17-07AD29752570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8AE9-8941-F00C-07BD-FD96501D4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4D62E-2C63-1145-4574-BB2722CBC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62AA-2C6C-4571-9892-9B3657580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64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67F5A-E538-B3CD-CF09-915616686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AA79E-6161-6672-29A8-EC3C973AB5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FB898-5571-7270-3233-154A5865F7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AFF83-BD61-AB1C-8C60-56029E96D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9E1F9-83F8-4EE8-BA17-07AD29752570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3386F6-8EE4-DB9B-D695-2BABE749F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9F7A8-A7F3-7042-C169-CCFFB06EC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62AA-2C6C-4571-9892-9B3657580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695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A9787-421D-742A-F54E-DA803BEAE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EB2A1-3672-84FD-20EB-D83F5B7E4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62D6D-8D88-C374-2F67-ADCB2BB89D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88DB75-1F9E-F53E-508C-BCE9B37829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FF1EFE-EC88-4821-35D1-3407704E57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96E025-767D-7906-E6C6-4602AA66F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9E1F9-83F8-4EE8-BA17-07AD29752570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8C0F4C-CAE9-141D-0786-18FD7A083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2A92E7-DEE4-4A74-892A-04ED10FFE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62AA-2C6C-4571-9892-9B3657580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943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C2D4D-8A8A-D7B1-CBE0-BF7770441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E7319B-B47D-7A08-2F8C-E7EB1E8D0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9E1F9-83F8-4EE8-BA17-07AD29752570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B6DD35-3499-7039-923A-D0896FECD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948622-66E6-191B-1055-1D41143F7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62AA-2C6C-4571-9892-9B3657580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350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C26E8E-E7BA-8B1D-6E80-B365CF625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9E1F9-83F8-4EE8-BA17-07AD29752570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B36EBD-6204-65B4-1215-D1E797294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E6FFC-1A90-2A23-9852-B364E8231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62AA-2C6C-4571-9892-9B3657580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08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62233-DCC5-AF65-EE61-9E909FE92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4B15B-37C3-7912-25DA-F47A1729F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1D6F9B-4EA1-435B-6259-16F6C65B44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47394C-4E2C-C28B-E4BE-B68AF5B87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9E1F9-83F8-4EE8-BA17-07AD29752570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36F3B6-E364-8138-3149-EC0615163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C2979-B81B-BE1F-F5EC-9891334A1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62AA-2C6C-4571-9892-9B3657580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168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D6B83-7426-D5F9-9D77-F7FE2A4C1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F69F1C-5711-FEA7-460E-558F05E755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869A31-C776-1CFE-0628-85455C5B2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E505B0-AC3F-D67C-E9F6-8B42B47E7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9E1F9-83F8-4EE8-BA17-07AD29752570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71662D-3839-D918-F502-456F0294D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D57953-DB77-5DAF-1FDE-2157760FA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62AA-2C6C-4571-9892-9B3657580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077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819A77-428C-CA5F-A609-10144762B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A34FDC-52EE-F578-5882-91F9B0B16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5487C-3F15-30BE-6046-30E72900DA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9E1F9-83F8-4EE8-BA17-07AD29752570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3C16A-EE89-EC75-5A37-DF77F16FD8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F1131-F98E-F9B3-BCB0-6E3FE79C20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062AA-2C6C-4571-9892-9B3657580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821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9.png"/><Relationship Id="rId5" Type="http://schemas.openxmlformats.org/officeDocument/2006/relationships/image" Target="../media/image2.jpe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"/><Relationship Id="rId4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"/><Relationship Id="rId4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"/><Relationship Id="rId4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"/><Relationship Id="rId4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25FF854-1024-C381-AEE0-126931EE5150}"/>
              </a:ext>
            </a:extLst>
          </p:cNvPr>
          <p:cNvCxnSpPr>
            <a:cxnSpLocks/>
          </p:cNvCxnSpPr>
          <p:nvPr/>
        </p:nvCxnSpPr>
        <p:spPr>
          <a:xfrm>
            <a:off x="399700" y="894492"/>
            <a:ext cx="1136177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0157228C-0CF7-471A-6DB4-679BDC043B17}"/>
              </a:ext>
            </a:extLst>
          </p:cNvPr>
          <p:cNvSpPr txBox="1">
            <a:spLocks/>
          </p:cNvSpPr>
          <p:nvPr/>
        </p:nvSpPr>
        <p:spPr>
          <a:xfrm>
            <a:off x="284498" y="83955"/>
            <a:ext cx="11616350" cy="73866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s-ES" sz="3600" dirty="0"/>
              <a:t>Finland25</a:t>
            </a:r>
            <a:endParaRPr lang="en-US" sz="3600" baseline="30000" dirty="0"/>
          </a:p>
        </p:txBody>
      </p:sp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5B4A076C-4020-499F-F6D5-05042578C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654" y="13477"/>
            <a:ext cx="1244134" cy="830042"/>
          </a:xfrm>
          <a:prstGeom prst="rect">
            <a:avLst/>
          </a:prstGeom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BCE9BEC1-69FF-5811-5C8D-02BA3097F08C}"/>
              </a:ext>
            </a:extLst>
          </p:cNvPr>
          <p:cNvSpPr>
            <a:spLocks/>
          </p:cNvSpPr>
          <p:nvPr/>
        </p:nvSpPr>
        <p:spPr bwMode="auto">
          <a:xfrm>
            <a:off x="7036164" y="5127981"/>
            <a:ext cx="47253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65506" bIns="0">
            <a:spAutoFit/>
          </a:bodyPr>
          <a:lstStyle/>
          <a:p>
            <a:pPr marL="288803">
              <a:buSzPct val="77000"/>
            </a:pPr>
            <a:r>
              <a:rPr lang="en-US" sz="2600" dirty="0">
                <a:solidFill>
                  <a:schemeClr val="tx1">
                    <a:lumMod val="50000"/>
                  </a:schemeClr>
                </a:solidFill>
                <a:latin typeface="Gill Sans" charset="0"/>
                <a:cs typeface="Gill Sans" charset="0"/>
                <a:sym typeface="Gill Sans" charset="0"/>
              </a:rPr>
              <a:t>Dr. Juan Vicente Alegre Requena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3A1941D-2C73-70D5-34E3-9CB427DCE40F}"/>
              </a:ext>
            </a:extLst>
          </p:cNvPr>
          <p:cNvSpPr txBox="1">
            <a:spLocks/>
          </p:cNvSpPr>
          <p:nvPr/>
        </p:nvSpPr>
        <p:spPr>
          <a:xfrm>
            <a:off x="757060" y="2230398"/>
            <a:ext cx="10671225" cy="1415772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pPr algn="ctr"/>
            <a:r>
              <a:rPr lang="en-US" sz="4000" b="1" dirty="0">
                <a:solidFill>
                  <a:schemeClr val="tx1">
                    <a:lumMod val="50000"/>
                  </a:schemeClr>
                </a:solidFill>
              </a:rPr>
              <a:t>Automation of computational chemistry workflows with AQME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6E629924-DFB7-529D-392A-BBA264469496}"/>
              </a:ext>
            </a:extLst>
          </p:cNvPr>
          <p:cNvSpPr>
            <a:spLocks/>
          </p:cNvSpPr>
          <p:nvPr/>
        </p:nvSpPr>
        <p:spPr bwMode="auto">
          <a:xfrm>
            <a:off x="284498" y="5127981"/>
            <a:ext cx="205386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65506" bIns="0">
            <a:spAutoFit/>
          </a:bodyPr>
          <a:lstStyle/>
          <a:p>
            <a:pPr marL="288803">
              <a:buSzPct val="77000"/>
            </a:pPr>
            <a:r>
              <a:rPr lang="en-US" sz="2600" dirty="0">
                <a:solidFill>
                  <a:schemeClr val="tx1">
                    <a:lumMod val="50000"/>
                  </a:schemeClr>
                </a:solidFill>
                <a:latin typeface="Gill Sans" charset="0"/>
                <a:cs typeface="Gill Sans" charset="0"/>
                <a:sym typeface="Gill Sans" charset="0"/>
              </a:rPr>
              <a:t>June 9, 2025</a:t>
            </a:r>
          </a:p>
        </p:txBody>
      </p:sp>
      <p:pic>
        <p:nvPicPr>
          <p:cNvPr id="3" name="Picture 2" descr="IUI Mixto de Síntesis Química y Catálisis Homogenea (ISQCH) | Universidad  de Zaragoza">
            <a:extLst>
              <a:ext uri="{FF2B5EF4-FFF2-40B4-BE49-F238E27FC236}">
                <a16:creationId xmlns:a16="http://schemas.microsoft.com/office/drawing/2014/main" id="{10F39FD7-3E82-0F6A-4ACC-8A28505E8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35" y="178961"/>
            <a:ext cx="1744679" cy="58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549F3C-C0D0-9DF9-94A6-955F875E2663}"/>
              </a:ext>
            </a:extLst>
          </p:cNvPr>
          <p:cNvSpPr/>
          <p:nvPr/>
        </p:nvSpPr>
        <p:spPr>
          <a:xfrm>
            <a:off x="0" y="5741171"/>
            <a:ext cx="12192000" cy="1168979"/>
          </a:xfrm>
          <a:prstGeom prst="rect">
            <a:avLst/>
          </a:prstGeom>
          <a:solidFill>
            <a:srgbClr val="9FC3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16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54E3C-37FD-2E0C-CE4E-48E2A6ED9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7D19F5-1595-7A03-6AA1-3DDB7586E219}"/>
              </a:ext>
            </a:extLst>
          </p:cNvPr>
          <p:cNvCxnSpPr>
            <a:cxnSpLocks/>
          </p:cNvCxnSpPr>
          <p:nvPr/>
        </p:nvCxnSpPr>
        <p:spPr>
          <a:xfrm>
            <a:off x="399700" y="894492"/>
            <a:ext cx="1136177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BB9AB873-A249-B2A9-9E66-FB7CF0BDAABA}"/>
              </a:ext>
            </a:extLst>
          </p:cNvPr>
          <p:cNvSpPr txBox="1">
            <a:spLocks/>
          </p:cNvSpPr>
          <p:nvPr/>
        </p:nvSpPr>
        <p:spPr>
          <a:xfrm>
            <a:off x="284498" y="83955"/>
            <a:ext cx="11616350" cy="73866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s-ES" sz="3600" dirty="0"/>
              <a:t>AQME: </a:t>
            </a:r>
            <a:r>
              <a:rPr lang="es-ES" sz="3600" dirty="0" err="1"/>
              <a:t>automation</a:t>
            </a:r>
            <a:r>
              <a:rPr lang="es-ES" sz="3600" dirty="0"/>
              <a:t> </a:t>
            </a:r>
            <a:r>
              <a:rPr lang="es-ES" sz="3600" dirty="0" err="1"/>
              <a:t>of</a:t>
            </a:r>
            <a:r>
              <a:rPr lang="es-ES" sz="3600" dirty="0"/>
              <a:t> QM </a:t>
            </a:r>
            <a:r>
              <a:rPr lang="es-ES" sz="3600" dirty="0" err="1"/>
              <a:t>protocols</a:t>
            </a:r>
            <a:endParaRPr lang="en-US" sz="3600" dirty="0"/>
          </a:p>
        </p:txBody>
      </p:sp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CC206382-458C-402F-FD15-CCA40DCB5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654" y="13477"/>
            <a:ext cx="1244134" cy="830042"/>
          </a:xfrm>
          <a:prstGeom prst="rect">
            <a:avLst/>
          </a:prstGeom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0297474B-B024-6C9C-3826-74F928FD9CA9}"/>
              </a:ext>
            </a:extLst>
          </p:cNvPr>
          <p:cNvSpPr>
            <a:spLocks/>
          </p:cNvSpPr>
          <p:nvPr/>
        </p:nvSpPr>
        <p:spPr bwMode="auto">
          <a:xfrm>
            <a:off x="284498" y="1313244"/>
            <a:ext cx="39270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65506" bIns="0">
            <a:spAutoFit/>
          </a:bodyPr>
          <a:lstStyle/>
          <a:p>
            <a:pPr marL="44978">
              <a:buSzPct val="77000"/>
            </a:pP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Conformer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</a:t>
            </a: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searches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are </a:t>
            </a: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tricky</a:t>
            </a:r>
            <a:endParaRPr lang="es-ES" sz="2400" i="1" dirty="0"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5B4E53E9-87FF-CCB5-1C7C-24709DA05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486" y="6443435"/>
            <a:ext cx="783217" cy="338554"/>
          </a:xfrm>
        </p:spPr>
        <p:txBody>
          <a:bodyPr/>
          <a:lstStyle/>
          <a:p>
            <a:fld id="{09A062AA-2C6C-4571-9892-9B3657580B26}" type="slidenum">
              <a:rPr lang="en-US" sz="1400" smtClean="0"/>
              <a:t>10</a:t>
            </a:fld>
            <a:endParaRPr lang="en-US" sz="1400"/>
          </a:p>
        </p:txBody>
      </p:sp>
      <p:pic>
        <p:nvPicPr>
          <p:cNvPr id="10" name="Picture 9" descr="IUI Mixto de Síntesis Química y Catálisis Homogenea (ISQCH) | Universidad  de Zaragoza">
            <a:extLst>
              <a:ext uri="{FF2B5EF4-FFF2-40B4-BE49-F238E27FC236}">
                <a16:creationId xmlns:a16="http://schemas.microsoft.com/office/drawing/2014/main" id="{DF22761F-8013-6122-9030-C00E4D99B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35" y="178961"/>
            <a:ext cx="1744679" cy="58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097670-8904-7770-3A89-8A8656C564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095" b="-2290"/>
          <a:stretch/>
        </p:blipFill>
        <p:spPr>
          <a:xfrm>
            <a:off x="1696434" y="4422101"/>
            <a:ext cx="9091220" cy="13260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752EA7D-6EEB-0BB1-7C04-1B1225D9F327}"/>
              </a:ext>
            </a:extLst>
          </p:cNvPr>
          <p:cNvSpPr txBox="1"/>
          <p:nvPr/>
        </p:nvSpPr>
        <p:spPr>
          <a:xfrm>
            <a:off x="97637" y="6082361"/>
            <a:ext cx="28309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>
                <a:latin typeface="Gill Sans"/>
              </a:rPr>
              <a:t>Future Leaders Special Issue. </a:t>
            </a:r>
          </a:p>
          <a:p>
            <a:pPr algn="ctr"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i="1" dirty="0">
                <a:latin typeface="Gill Sans"/>
              </a:rPr>
              <a:t>Trends in Chem.</a:t>
            </a:r>
            <a:r>
              <a:rPr lang="en-US" sz="1600" dirty="0">
                <a:latin typeface="Gill Sans"/>
              </a:rPr>
              <a:t> </a:t>
            </a:r>
            <a:r>
              <a:rPr lang="en-US" sz="1600" b="1" dirty="0">
                <a:latin typeface="Gill Sans"/>
              </a:rPr>
              <a:t>2024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A519B5-424C-316F-04E9-66BE0A3C934C}"/>
              </a:ext>
            </a:extLst>
          </p:cNvPr>
          <p:cNvSpPr txBox="1"/>
          <p:nvPr/>
        </p:nvSpPr>
        <p:spPr>
          <a:xfrm>
            <a:off x="3357461" y="5943048"/>
            <a:ext cx="34539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es-ES" sz="1600" b="1" dirty="0">
                <a:latin typeface="Gill Sans"/>
              </a:rPr>
              <a:t>1: </a:t>
            </a:r>
            <a:r>
              <a:rPr lang="en-US" sz="1600" i="1" dirty="0">
                <a:latin typeface="Gill Sans"/>
              </a:rPr>
              <a:t>Proc. Comb. Inst. </a:t>
            </a:r>
            <a:r>
              <a:rPr lang="en-US" sz="1600" b="1" dirty="0">
                <a:latin typeface="Gill Sans"/>
              </a:rPr>
              <a:t>2023</a:t>
            </a:r>
            <a:r>
              <a:rPr lang="en-US" sz="1600" dirty="0">
                <a:latin typeface="Gill Sans"/>
              </a:rPr>
              <a:t>, </a:t>
            </a:r>
            <a:r>
              <a:rPr lang="fr-FR" sz="1600" i="1" dirty="0">
                <a:latin typeface="Gill Sans"/>
              </a:rPr>
              <a:t>39</a:t>
            </a:r>
            <a:r>
              <a:rPr lang="fr-FR" sz="1600" dirty="0">
                <a:latin typeface="Gill Sans"/>
              </a:rPr>
              <a:t>, 877</a:t>
            </a:r>
          </a:p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b="1" dirty="0">
                <a:latin typeface="Gill Sans"/>
              </a:rPr>
              <a:t>2</a:t>
            </a:r>
            <a:r>
              <a:rPr lang="en-US" sz="1600" dirty="0">
                <a:latin typeface="Gill Sans"/>
              </a:rPr>
              <a:t>,</a:t>
            </a:r>
            <a:r>
              <a:rPr lang="en-US" sz="1600" b="1" dirty="0">
                <a:latin typeface="Gill Sans"/>
              </a:rPr>
              <a:t> 3: </a:t>
            </a:r>
            <a:r>
              <a:rPr lang="de-DE" sz="1600" i="1" dirty="0">
                <a:latin typeface="Gill Sans"/>
              </a:rPr>
              <a:t>Chem. Eng. J. </a:t>
            </a:r>
            <a:r>
              <a:rPr lang="de-DE" sz="1600" b="1" dirty="0">
                <a:latin typeface="Gill Sans"/>
              </a:rPr>
              <a:t>2023</a:t>
            </a:r>
            <a:r>
              <a:rPr lang="de-DE" sz="1600" dirty="0">
                <a:latin typeface="Gill Sans"/>
              </a:rPr>
              <a:t>, </a:t>
            </a:r>
            <a:r>
              <a:rPr lang="de-DE" sz="1600" i="1" dirty="0">
                <a:latin typeface="Gill Sans"/>
              </a:rPr>
              <a:t>466</a:t>
            </a:r>
            <a:r>
              <a:rPr lang="de-DE" sz="1600" dirty="0">
                <a:latin typeface="Gill Sans"/>
              </a:rPr>
              <a:t>, 143346.</a:t>
            </a:r>
          </a:p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b="1" dirty="0">
                <a:latin typeface="Gill Sans"/>
              </a:rPr>
              <a:t>4:</a:t>
            </a:r>
            <a:r>
              <a:rPr lang="en-US" sz="1600" dirty="0">
                <a:latin typeface="Gill Sans"/>
              </a:rPr>
              <a:t> </a:t>
            </a:r>
            <a:r>
              <a:rPr lang="fr-FR" sz="1600" i="1" dirty="0">
                <a:latin typeface="Gill Sans"/>
              </a:rPr>
              <a:t>Nature Commun. </a:t>
            </a:r>
            <a:r>
              <a:rPr lang="fr-FR" sz="1600" b="1" dirty="0">
                <a:latin typeface="Gill Sans"/>
              </a:rPr>
              <a:t>2022</a:t>
            </a:r>
            <a:r>
              <a:rPr lang="fr-FR" sz="1600" dirty="0">
                <a:latin typeface="Gill Sans"/>
              </a:rPr>
              <a:t>, </a:t>
            </a:r>
            <a:r>
              <a:rPr lang="fr-FR" sz="1600" i="1" dirty="0">
                <a:latin typeface="Gill Sans"/>
              </a:rPr>
              <a:t>13</a:t>
            </a:r>
            <a:r>
              <a:rPr lang="fr-FR" sz="1600" dirty="0">
                <a:latin typeface="Gill Sans"/>
              </a:rPr>
              <a:t>, 6885.</a:t>
            </a:r>
            <a:endParaRPr lang="en-US" sz="1600" dirty="0">
              <a:latin typeface="Gill San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1D66488-867B-1A14-5D4A-30A28C2090D2}"/>
              </a:ext>
            </a:extLst>
          </p:cNvPr>
          <p:cNvCxnSpPr/>
          <p:nvPr/>
        </p:nvCxnSpPr>
        <p:spPr>
          <a:xfrm>
            <a:off x="3071527" y="5963508"/>
            <a:ext cx="0" cy="8105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7E0BE49-0DDE-CD68-E096-5A5C30AF976C}"/>
              </a:ext>
            </a:extLst>
          </p:cNvPr>
          <p:cNvSpPr txBox="1"/>
          <p:nvPr/>
        </p:nvSpPr>
        <p:spPr>
          <a:xfrm>
            <a:off x="6936361" y="5943047"/>
            <a:ext cx="48730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b="1" dirty="0">
                <a:latin typeface="Gill Sans"/>
              </a:rPr>
              <a:t>5: </a:t>
            </a:r>
            <a:r>
              <a:rPr lang="de-DE" sz="1600" i="1" dirty="0">
                <a:latin typeface="Gill Sans"/>
              </a:rPr>
              <a:t>J. Am. Chem. Soc. </a:t>
            </a:r>
            <a:r>
              <a:rPr lang="de-DE" sz="1600" b="1" dirty="0">
                <a:latin typeface="Gill Sans"/>
              </a:rPr>
              <a:t>2022</a:t>
            </a:r>
            <a:r>
              <a:rPr lang="de-DE" sz="1600" dirty="0">
                <a:latin typeface="Gill Sans"/>
              </a:rPr>
              <a:t>, </a:t>
            </a:r>
            <a:r>
              <a:rPr lang="de-DE" sz="1600" i="1" dirty="0">
                <a:latin typeface="Gill Sans"/>
              </a:rPr>
              <a:t>144</a:t>
            </a:r>
            <a:r>
              <a:rPr lang="de-DE" sz="1600" dirty="0">
                <a:latin typeface="Gill Sans"/>
              </a:rPr>
              <a:t>, 86.</a:t>
            </a:r>
          </a:p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de-DE" sz="1600" b="1" dirty="0">
                <a:latin typeface="Gill Sans"/>
              </a:rPr>
              <a:t>6: </a:t>
            </a:r>
            <a:r>
              <a:rPr lang="de-DE" sz="1600" i="1" dirty="0">
                <a:latin typeface="Gill Sans"/>
              </a:rPr>
              <a:t>Chem. Eur. J. </a:t>
            </a:r>
            <a:r>
              <a:rPr lang="de-DE" sz="1600" b="1" dirty="0">
                <a:latin typeface="Gill Sans"/>
              </a:rPr>
              <a:t>2017</a:t>
            </a:r>
            <a:r>
              <a:rPr lang="de-DE" sz="1600" dirty="0">
                <a:latin typeface="Gill Sans"/>
              </a:rPr>
              <a:t>, </a:t>
            </a:r>
            <a:r>
              <a:rPr lang="de-DE" sz="1600" i="1" dirty="0">
                <a:latin typeface="Gill Sans"/>
              </a:rPr>
              <a:t>23</a:t>
            </a:r>
            <a:r>
              <a:rPr lang="de-DE" sz="1600" dirty="0">
                <a:latin typeface="Gill Sans"/>
              </a:rPr>
              <a:t>, 15336</a:t>
            </a:r>
          </a:p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de-DE" sz="1600" b="1" dirty="0">
                <a:latin typeface="Gill Sans"/>
              </a:rPr>
              <a:t>7: </a:t>
            </a:r>
            <a:r>
              <a:rPr lang="de-DE" sz="1600" i="1" dirty="0">
                <a:latin typeface="Gill Sans"/>
              </a:rPr>
              <a:t>ChemRxiv</a:t>
            </a:r>
            <a:r>
              <a:rPr lang="de-DE" sz="1600" dirty="0">
                <a:latin typeface="Gill Sans"/>
              </a:rPr>
              <a:t>, </a:t>
            </a:r>
            <a:r>
              <a:rPr lang="de-DE" sz="1600" b="1" dirty="0">
                <a:latin typeface="Gill Sans"/>
              </a:rPr>
              <a:t>2023</a:t>
            </a:r>
            <a:r>
              <a:rPr lang="de-DE" sz="1600" dirty="0">
                <a:latin typeface="Gill Sans"/>
              </a:rPr>
              <a:t>, 10.26434/chemrxiv-2023-8jzsp </a:t>
            </a:r>
            <a:r>
              <a:rPr lang="en-US" sz="1600" dirty="0">
                <a:latin typeface="Gill Sans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E22B3F-31B9-1F03-F306-07CD243AD6A0}"/>
              </a:ext>
            </a:extLst>
          </p:cNvPr>
          <p:cNvSpPr txBox="1"/>
          <p:nvPr/>
        </p:nvSpPr>
        <p:spPr>
          <a:xfrm>
            <a:off x="97637" y="2908037"/>
            <a:ext cx="28309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b="1" dirty="0">
                <a:latin typeface="Gill Sans"/>
              </a:rPr>
              <a:t>Multi-seeding auto.</a:t>
            </a:r>
          </a:p>
        </p:txBody>
      </p:sp>
      <p:pic>
        <p:nvPicPr>
          <p:cNvPr id="8" name="Picture 7" descr="A graph of dots on a white background&#10;&#10;Description automatically generated">
            <a:extLst>
              <a:ext uri="{FF2B5EF4-FFF2-40B4-BE49-F238E27FC236}">
                <a16:creationId xmlns:a16="http://schemas.microsoft.com/office/drawing/2014/main" id="{FD0C5966-A8FA-F76D-A38C-224F807680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64" b="2978"/>
          <a:stretch/>
        </p:blipFill>
        <p:spPr>
          <a:xfrm>
            <a:off x="2742029" y="1997407"/>
            <a:ext cx="3653796" cy="23528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5375946-D8C3-C779-689C-55D5B46C65D1}"/>
              </a:ext>
            </a:extLst>
          </p:cNvPr>
          <p:cNvSpPr/>
          <p:nvPr/>
        </p:nvSpPr>
        <p:spPr>
          <a:xfrm>
            <a:off x="1782929" y="5280016"/>
            <a:ext cx="8252986" cy="24572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6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88BFD8E-E7B2-E487-44C5-1F2FFF706B11}"/>
              </a:ext>
            </a:extLst>
          </p:cNvPr>
          <p:cNvCxnSpPr>
            <a:cxnSpLocks/>
          </p:cNvCxnSpPr>
          <p:nvPr/>
        </p:nvCxnSpPr>
        <p:spPr>
          <a:xfrm>
            <a:off x="399700" y="894492"/>
            <a:ext cx="1136177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2E37B96C-198D-B911-5A28-ED15B2EB853B}"/>
              </a:ext>
            </a:extLst>
          </p:cNvPr>
          <p:cNvSpPr txBox="1">
            <a:spLocks/>
          </p:cNvSpPr>
          <p:nvPr/>
        </p:nvSpPr>
        <p:spPr>
          <a:xfrm>
            <a:off x="284498" y="83955"/>
            <a:ext cx="11616350" cy="73866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s-ES" sz="3600" dirty="0"/>
              <a:t>AQME: </a:t>
            </a:r>
            <a:r>
              <a:rPr lang="es-ES" sz="3600" dirty="0" err="1"/>
              <a:t>stats</a:t>
            </a:r>
            <a:endParaRPr lang="en-US" sz="3600" dirty="0"/>
          </a:p>
        </p:txBody>
      </p:sp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E002E0D0-AD2E-BE6A-B724-EFB613891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654" y="13477"/>
            <a:ext cx="1244134" cy="8300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6DF8F85-3849-45D8-5A3E-44FC7D384328}"/>
              </a:ext>
            </a:extLst>
          </p:cNvPr>
          <p:cNvSpPr txBox="1"/>
          <p:nvPr/>
        </p:nvSpPr>
        <p:spPr>
          <a:xfrm>
            <a:off x="129443" y="6448191"/>
            <a:ext cx="10255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i="1" dirty="0">
                <a:latin typeface="Gill Sans"/>
              </a:rPr>
              <a:t>WIREs. </a:t>
            </a:r>
            <a:r>
              <a:rPr lang="en-US" sz="1600" i="1" dirty="0" err="1">
                <a:latin typeface="Gill Sans"/>
              </a:rPr>
              <a:t>Comput</a:t>
            </a:r>
            <a:r>
              <a:rPr lang="en-US" sz="1600" i="1" dirty="0">
                <a:latin typeface="Gill Sans"/>
              </a:rPr>
              <a:t>. Mol. Sci. </a:t>
            </a:r>
            <a:r>
              <a:rPr lang="en-US" sz="1600" b="1" dirty="0">
                <a:latin typeface="Gill Sans"/>
              </a:rPr>
              <a:t>2023</a:t>
            </a:r>
            <a:r>
              <a:rPr lang="en-US" sz="1600" dirty="0">
                <a:latin typeface="Gill Sans"/>
              </a:rPr>
              <a:t>, e1663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4F34EA-0B55-9041-0889-7E9B01ED5ABE}"/>
              </a:ext>
            </a:extLst>
          </p:cNvPr>
          <p:cNvSpPr/>
          <p:nvPr/>
        </p:nvSpPr>
        <p:spPr>
          <a:xfrm>
            <a:off x="1544630" y="1955645"/>
            <a:ext cx="9212580" cy="42437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64590BE-0629-623E-5824-2A9D525B8470}"/>
              </a:ext>
            </a:extLst>
          </p:cNvPr>
          <p:cNvSpPr txBox="1"/>
          <p:nvPr/>
        </p:nvSpPr>
        <p:spPr>
          <a:xfrm>
            <a:off x="1805834" y="4647018"/>
            <a:ext cx="19473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b="1" dirty="0">
                <a:latin typeface="Gill Sans"/>
              </a:rPr>
              <a:t>Known active users: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7E016E-0C1D-B51A-021D-EE10A8329DE7}"/>
              </a:ext>
            </a:extLst>
          </p:cNvPr>
          <p:cNvSpPr txBox="1"/>
          <p:nvPr/>
        </p:nvSpPr>
        <p:spPr>
          <a:xfrm>
            <a:off x="1870760" y="5089803"/>
            <a:ext cx="1817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i="1" u="sng" dirty="0">
                <a:latin typeface="Gill Sans"/>
              </a:rPr>
              <a:t>Academic groups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245968B-5C59-8170-6AA8-BB38457A3EC9}"/>
              </a:ext>
            </a:extLst>
          </p:cNvPr>
          <p:cNvSpPr txBox="1"/>
          <p:nvPr/>
        </p:nvSpPr>
        <p:spPr>
          <a:xfrm>
            <a:off x="6745112" y="4365777"/>
            <a:ext cx="30238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i="1" u="sng" dirty="0">
                <a:latin typeface="Gill Sans"/>
              </a:rPr>
              <a:t>Companies</a:t>
            </a:r>
          </a:p>
        </p:txBody>
      </p:sp>
      <p:pic>
        <p:nvPicPr>
          <p:cNvPr id="63" name="Picture 2" descr="Home | GlaxoSmithKline España">
            <a:extLst>
              <a:ext uri="{FF2B5EF4-FFF2-40B4-BE49-F238E27FC236}">
                <a16:creationId xmlns:a16="http://schemas.microsoft.com/office/drawing/2014/main" id="{DDC09633-DA99-C12A-B5B3-532203381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8" r="23913"/>
          <a:stretch/>
        </p:blipFill>
        <p:spPr bwMode="auto">
          <a:xfrm>
            <a:off x="8018893" y="4112761"/>
            <a:ext cx="888067" cy="87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6" name="Picture 4" descr="AbbVie Inc. – Company Products, History, Lawsuits and Recalls">
            <a:extLst>
              <a:ext uri="{FF2B5EF4-FFF2-40B4-BE49-F238E27FC236}">
                <a16:creationId xmlns:a16="http://schemas.microsoft.com/office/drawing/2014/main" id="{EAFB8D3E-4602-6252-1388-BD5256B83B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77" b="28627"/>
          <a:stretch/>
        </p:blipFill>
        <p:spPr bwMode="auto">
          <a:xfrm>
            <a:off x="8973070" y="4276414"/>
            <a:ext cx="1746280" cy="46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57" name="Rectangle 5">
            <a:extLst>
              <a:ext uri="{FF2B5EF4-FFF2-40B4-BE49-F238E27FC236}">
                <a16:creationId xmlns:a16="http://schemas.microsoft.com/office/drawing/2014/main" id="{57E6BF3C-30B5-DACC-CB67-DE02FA1F3A05}"/>
              </a:ext>
            </a:extLst>
          </p:cNvPr>
          <p:cNvSpPr>
            <a:spLocks/>
          </p:cNvSpPr>
          <p:nvPr/>
        </p:nvSpPr>
        <p:spPr bwMode="auto">
          <a:xfrm>
            <a:off x="4402231" y="4105005"/>
            <a:ext cx="181752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65506" bIns="0">
            <a:spAutoFit/>
          </a:bodyPr>
          <a:lstStyle/>
          <a:p>
            <a:pPr algn="ctr">
              <a:buSzPct val="77000"/>
            </a:pPr>
            <a:r>
              <a:rPr lang="en-US" sz="1600" dirty="0">
                <a:latin typeface="Gill Sans" charset="0"/>
                <a:cs typeface="Gill Sans" charset="0"/>
                <a:sym typeface="Gill Sans" charset="0"/>
              </a:rPr>
              <a:t>Prof.  Juho Helaja</a:t>
            </a:r>
          </a:p>
          <a:p>
            <a:pPr algn="ctr">
              <a:buSzPct val="77000"/>
            </a:pPr>
            <a:r>
              <a:rPr lang="en-US" sz="1600" dirty="0">
                <a:latin typeface="Gill Sans" charset="0"/>
                <a:cs typeface="Gill Sans" charset="0"/>
                <a:sym typeface="Gill Sans" charset="0"/>
              </a:rPr>
              <a:t>University of Helsinki</a:t>
            </a:r>
          </a:p>
        </p:txBody>
      </p:sp>
      <p:sp>
        <p:nvSpPr>
          <p:cNvPr id="19461" name="TextBox 19460">
            <a:extLst>
              <a:ext uri="{FF2B5EF4-FFF2-40B4-BE49-F238E27FC236}">
                <a16:creationId xmlns:a16="http://schemas.microsoft.com/office/drawing/2014/main" id="{356A1180-31E4-B83E-7CE0-185D3B3A3EF7}"/>
              </a:ext>
            </a:extLst>
          </p:cNvPr>
          <p:cNvSpPr txBox="1"/>
          <p:nvPr/>
        </p:nvSpPr>
        <p:spPr>
          <a:xfrm>
            <a:off x="1214568" y="5519047"/>
            <a:ext cx="31299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dirty="0">
                <a:effectLst/>
                <a:latin typeface="Gill Sans"/>
              </a:rPr>
              <a:t>Dr. A. Vazquez-</a:t>
            </a:r>
            <a:r>
              <a:rPr lang="en-US" sz="1600" b="0" i="0" dirty="0" err="1">
                <a:effectLst/>
                <a:latin typeface="Gill Sans"/>
              </a:rPr>
              <a:t>Mayagoitia</a:t>
            </a:r>
            <a:endParaRPr lang="en-US" sz="1600" b="0" i="0" dirty="0">
              <a:effectLst/>
              <a:latin typeface="Gill Sans"/>
            </a:endParaRPr>
          </a:p>
          <a:p>
            <a:pPr algn="ctr"/>
            <a:r>
              <a:rPr lang="en-US" sz="1600" b="0" i="0" dirty="0">
                <a:effectLst/>
                <a:latin typeface="Gill Sans"/>
              </a:rPr>
              <a:t>Argonne National Lab.</a:t>
            </a:r>
            <a:endParaRPr lang="en-US" sz="1600" dirty="0">
              <a:latin typeface="Gill Sans"/>
            </a:endParaRP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AA901B83-0343-A782-45BA-8934F3E8FA83}"/>
              </a:ext>
            </a:extLst>
          </p:cNvPr>
          <p:cNvSpPr>
            <a:spLocks/>
          </p:cNvSpPr>
          <p:nvPr/>
        </p:nvSpPr>
        <p:spPr bwMode="auto">
          <a:xfrm>
            <a:off x="355336" y="1234673"/>
            <a:ext cx="24250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65506" bIns="0">
            <a:spAutoFit/>
          </a:bodyPr>
          <a:lstStyle/>
          <a:p>
            <a:pPr marL="44978">
              <a:buSzPct val="77000"/>
            </a:pP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Users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and </a:t>
            </a: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interest</a:t>
            </a:r>
            <a:endParaRPr lang="es-ES" sz="2400" b="1" dirty="0"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29B3B316-6ABC-BB00-122F-B9873907B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486" y="6443435"/>
            <a:ext cx="783217" cy="338554"/>
          </a:xfrm>
        </p:spPr>
        <p:txBody>
          <a:bodyPr/>
          <a:lstStyle/>
          <a:p>
            <a:fld id="{09A062AA-2C6C-4571-9892-9B3657580B26}" type="slidenum">
              <a:rPr lang="en-US" sz="1400" smtClean="0"/>
              <a:t>11</a:t>
            </a:fld>
            <a:endParaRPr lang="en-US" sz="1400"/>
          </a:p>
        </p:txBody>
      </p:sp>
      <p:pic>
        <p:nvPicPr>
          <p:cNvPr id="7" name="Picture 6" descr="IUI Mixto de Síntesis Química y Catálisis Homogenea (ISQCH) | Universidad  de Zaragoza">
            <a:extLst>
              <a:ext uri="{FF2B5EF4-FFF2-40B4-BE49-F238E27FC236}">
                <a16:creationId xmlns:a16="http://schemas.microsoft.com/office/drawing/2014/main" id="{D5F82268-0A5C-CA07-4C0F-C77C771CC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35" y="178961"/>
            <a:ext cx="1744679" cy="58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FD1BE6-0ED2-F1B2-28F5-9EA56749BC00}"/>
              </a:ext>
            </a:extLst>
          </p:cNvPr>
          <p:cNvSpPr txBox="1"/>
          <p:nvPr/>
        </p:nvSpPr>
        <p:spPr>
          <a:xfrm>
            <a:off x="2282638" y="31849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Gill Sans"/>
              </a:rPr>
              <a:t>www.readthedocs.org/projects/aqme</a:t>
            </a:r>
            <a:endParaRPr lang="en-US" i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1B57BBF-AB93-C665-AF46-A96A7D45CB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9226" y="2636136"/>
            <a:ext cx="1423144" cy="402938"/>
          </a:xfrm>
          <a:prstGeom prst="rect">
            <a:avLst/>
          </a:prstGeom>
        </p:spPr>
      </p:pic>
      <p:pic>
        <p:nvPicPr>
          <p:cNvPr id="23" name="Picture 8" descr="Read the Docs - Wikipedia">
            <a:extLst>
              <a:ext uri="{FF2B5EF4-FFF2-40B4-BE49-F238E27FC236}">
                <a16:creationId xmlns:a16="http://schemas.microsoft.com/office/drawing/2014/main" id="{295E07F0-182F-6790-E6C4-856C30356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398" y="3080845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25398C9-04CB-BE2A-573D-85ABB0A82DE1}"/>
              </a:ext>
            </a:extLst>
          </p:cNvPr>
          <p:cNvSpPr txBox="1"/>
          <p:nvPr/>
        </p:nvSpPr>
        <p:spPr>
          <a:xfrm>
            <a:off x="2299611" y="23610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Gill Sans"/>
              </a:rPr>
              <a:t>https://github.com/jvalegre/aqme</a:t>
            </a:r>
            <a:endParaRPr lang="en-US" i="1" dirty="0"/>
          </a:p>
        </p:txBody>
      </p:sp>
      <p:pic>
        <p:nvPicPr>
          <p:cNvPr id="27" name="Picture 6" descr="GitHub Logo, symbol, meaning, history, PNG, brand">
            <a:extLst>
              <a:ext uri="{FF2B5EF4-FFF2-40B4-BE49-F238E27FC236}">
                <a16:creationId xmlns:a16="http://schemas.microsoft.com/office/drawing/2014/main" id="{FE3F2DE7-5F41-FB41-E8C2-4A5680CF57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03" t="1" r="29798" b="32815"/>
          <a:stretch/>
        </p:blipFill>
        <p:spPr bwMode="auto">
          <a:xfrm>
            <a:off x="1726923" y="2246079"/>
            <a:ext cx="559824" cy="51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465" name="Straight Connector 19464">
            <a:extLst>
              <a:ext uri="{FF2B5EF4-FFF2-40B4-BE49-F238E27FC236}">
                <a16:creationId xmlns:a16="http://schemas.microsoft.com/office/drawing/2014/main" id="{62619DE8-9FDC-FA52-28E6-AFC15CFD20DF}"/>
              </a:ext>
            </a:extLst>
          </p:cNvPr>
          <p:cNvCxnSpPr/>
          <p:nvPr/>
        </p:nvCxnSpPr>
        <p:spPr>
          <a:xfrm>
            <a:off x="6660659" y="3494695"/>
            <a:ext cx="387817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AAE6ED55-E97D-B5A4-189E-724E552CA3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0287" y="2510377"/>
            <a:ext cx="2686362" cy="655472"/>
          </a:xfrm>
          <a:prstGeom prst="rect">
            <a:avLst/>
          </a:prstGeom>
        </p:spPr>
      </p:pic>
      <p:pic>
        <p:nvPicPr>
          <p:cNvPr id="1026" name="Picture 2" descr="Eli Lilly and Company - Wikipedia">
            <a:extLst>
              <a:ext uri="{FF2B5EF4-FFF2-40B4-BE49-F238E27FC236}">
                <a16:creationId xmlns:a16="http://schemas.microsoft.com/office/drawing/2014/main" id="{B32AA996-066C-DA1B-FF6F-544B4E6C6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387" y="5126964"/>
            <a:ext cx="1294872" cy="73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martsheet ayuda a Syngenta a ...">
            <a:extLst>
              <a:ext uri="{FF2B5EF4-FFF2-40B4-BE49-F238E27FC236}">
                <a16:creationId xmlns:a16="http://schemas.microsoft.com/office/drawing/2014/main" id="{9EE665C8-6086-ED7D-0C90-A4AFE2814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138" y="5249147"/>
            <a:ext cx="1610378" cy="48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32B6422-2159-A4B8-2A42-FEECC44F6B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02228" y="4810990"/>
            <a:ext cx="1029283" cy="12261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8F3908-E90A-8160-3DE5-E669DDEBD2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01822" y="3998615"/>
            <a:ext cx="1947374" cy="41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71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83154-994C-7859-F995-B18B2F4B2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17FF678-DB5C-304A-0FDD-793365BF09BB}"/>
              </a:ext>
            </a:extLst>
          </p:cNvPr>
          <p:cNvCxnSpPr>
            <a:cxnSpLocks/>
          </p:cNvCxnSpPr>
          <p:nvPr/>
        </p:nvCxnSpPr>
        <p:spPr>
          <a:xfrm>
            <a:off x="399700" y="894492"/>
            <a:ext cx="1136177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E664259F-683B-3752-0E53-290E13604605}"/>
              </a:ext>
            </a:extLst>
          </p:cNvPr>
          <p:cNvSpPr txBox="1">
            <a:spLocks/>
          </p:cNvSpPr>
          <p:nvPr/>
        </p:nvSpPr>
        <p:spPr>
          <a:xfrm>
            <a:off x="284498" y="83955"/>
            <a:ext cx="11616350" cy="73866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s-ES" sz="3600" dirty="0"/>
              <a:t>AQME: </a:t>
            </a:r>
            <a:r>
              <a:rPr lang="es-ES" sz="3600" dirty="0" err="1"/>
              <a:t>automation</a:t>
            </a:r>
            <a:r>
              <a:rPr lang="es-ES" sz="3600" dirty="0"/>
              <a:t> </a:t>
            </a:r>
            <a:r>
              <a:rPr lang="es-ES" sz="3600" dirty="0" err="1"/>
              <a:t>of</a:t>
            </a:r>
            <a:r>
              <a:rPr lang="es-ES" sz="3600" dirty="0"/>
              <a:t> QM </a:t>
            </a:r>
            <a:r>
              <a:rPr lang="es-ES" sz="3600" dirty="0" err="1"/>
              <a:t>protocols</a:t>
            </a:r>
            <a:endParaRPr lang="en-US" sz="3600" dirty="0"/>
          </a:p>
        </p:txBody>
      </p:sp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2D14A2D5-D09E-C9DA-C515-20ACBB7D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654" y="13477"/>
            <a:ext cx="1244134" cy="830042"/>
          </a:xfrm>
          <a:prstGeom prst="rect">
            <a:avLst/>
          </a:prstGeom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2183983B-B17F-352A-223E-69CA90C39821}"/>
              </a:ext>
            </a:extLst>
          </p:cNvPr>
          <p:cNvSpPr>
            <a:spLocks/>
          </p:cNvSpPr>
          <p:nvPr/>
        </p:nvSpPr>
        <p:spPr bwMode="auto">
          <a:xfrm>
            <a:off x="284498" y="1597808"/>
            <a:ext cx="32147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65506" bIns="0">
            <a:spAutoFit/>
          </a:bodyPr>
          <a:lstStyle/>
          <a:p>
            <a:pPr marL="44978">
              <a:buSzPct val="77000"/>
            </a:pP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Pre-compiled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</a:t>
            </a: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workflows</a:t>
            </a:r>
            <a:endParaRPr lang="es-ES" sz="2400" i="1" dirty="0"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A51F8FED-242E-3CC3-5FB1-CEF651321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486" y="6443435"/>
            <a:ext cx="783217" cy="338554"/>
          </a:xfrm>
        </p:spPr>
        <p:txBody>
          <a:bodyPr/>
          <a:lstStyle/>
          <a:p>
            <a:fld id="{09A062AA-2C6C-4571-9892-9B3657580B26}" type="slidenum">
              <a:rPr lang="en-US" sz="1400" smtClean="0"/>
              <a:t>12</a:t>
            </a:fld>
            <a:endParaRPr lang="en-US" sz="1400"/>
          </a:p>
        </p:txBody>
      </p:sp>
      <p:pic>
        <p:nvPicPr>
          <p:cNvPr id="10" name="Picture 9" descr="IUI Mixto de Síntesis Química y Catálisis Homogenea (ISQCH) | Universidad  de Zaragoza">
            <a:extLst>
              <a:ext uri="{FF2B5EF4-FFF2-40B4-BE49-F238E27FC236}">
                <a16:creationId xmlns:a16="http://schemas.microsoft.com/office/drawing/2014/main" id="{11B09E22-AEEA-9565-AD0F-AD4F90FEC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35" y="178961"/>
            <a:ext cx="1744679" cy="58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0B12A7-4EC5-1A26-260B-6A440F8CB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533" y="2914998"/>
            <a:ext cx="4828935" cy="879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B83F2A-CD4C-766D-C330-241BDAA5D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1286" y="4499110"/>
            <a:ext cx="9395428" cy="76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83154-994C-7859-F995-B18B2F4B2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17FF678-DB5C-304A-0FDD-793365BF09BB}"/>
              </a:ext>
            </a:extLst>
          </p:cNvPr>
          <p:cNvCxnSpPr>
            <a:cxnSpLocks/>
          </p:cNvCxnSpPr>
          <p:nvPr/>
        </p:nvCxnSpPr>
        <p:spPr>
          <a:xfrm>
            <a:off x="399700" y="894492"/>
            <a:ext cx="1136177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E664259F-683B-3752-0E53-290E13604605}"/>
              </a:ext>
            </a:extLst>
          </p:cNvPr>
          <p:cNvSpPr txBox="1">
            <a:spLocks/>
          </p:cNvSpPr>
          <p:nvPr/>
        </p:nvSpPr>
        <p:spPr>
          <a:xfrm>
            <a:off x="284498" y="83955"/>
            <a:ext cx="11616350" cy="73866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s-ES" sz="3600" dirty="0"/>
              <a:t>AQME: </a:t>
            </a:r>
            <a:r>
              <a:rPr lang="es-ES" sz="3600" dirty="0" err="1"/>
              <a:t>automation</a:t>
            </a:r>
            <a:r>
              <a:rPr lang="es-ES" sz="3600" dirty="0"/>
              <a:t> </a:t>
            </a:r>
            <a:r>
              <a:rPr lang="es-ES" sz="3600" dirty="0" err="1"/>
              <a:t>of</a:t>
            </a:r>
            <a:r>
              <a:rPr lang="es-ES" sz="3600" dirty="0"/>
              <a:t> QM </a:t>
            </a:r>
            <a:r>
              <a:rPr lang="es-ES" sz="3600" dirty="0" err="1"/>
              <a:t>protocols</a:t>
            </a:r>
            <a:endParaRPr lang="en-US" sz="3600" dirty="0"/>
          </a:p>
        </p:txBody>
      </p:sp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2D14A2D5-D09E-C9DA-C515-20ACBB7D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654" y="13477"/>
            <a:ext cx="1244134" cy="830042"/>
          </a:xfrm>
          <a:prstGeom prst="rect">
            <a:avLst/>
          </a:prstGeom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2183983B-B17F-352A-223E-69CA90C39821}"/>
              </a:ext>
            </a:extLst>
          </p:cNvPr>
          <p:cNvSpPr>
            <a:spLocks/>
          </p:cNvSpPr>
          <p:nvPr/>
        </p:nvSpPr>
        <p:spPr bwMode="auto">
          <a:xfrm>
            <a:off x="284498" y="1313244"/>
            <a:ext cx="40083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65506" bIns="0">
            <a:spAutoFit/>
          </a:bodyPr>
          <a:lstStyle/>
          <a:p>
            <a:pPr marL="44978">
              <a:buSzPct val="77000"/>
            </a:pP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Advanced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</a:t>
            </a: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settings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</a:t>
            </a: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of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CSEARCH</a:t>
            </a:r>
            <a:endParaRPr lang="es-ES" sz="2400" i="1" dirty="0"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A51F8FED-242E-3CC3-5FB1-CEF651321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486" y="6443435"/>
            <a:ext cx="783217" cy="338554"/>
          </a:xfrm>
        </p:spPr>
        <p:txBody>
          <a:bodyPr/>
          <a:lstStyle/>
          <a:p>
            <a:fld id="{09A062AA-2C6C-4571-9892-9B3657580B26}" type="slidenum">
              <a:rPr lang="en-US" sz="1400" smtClean="0"/>
              <a:t>13</a:t>
            </a:fld>
            <a:endParaRPr lang="en-US" sz="1400"/>
          </a:p>
        </p:txBody>
      </p:sp>
      <p:pic>
        <p:nvPicPr>
          <p:cNvPr id="10" name="Picture 9" descr="IUI Mixto de Síntesis Química y Catálisis Homogenea (ISQCH) | Universidad  de Zaragoza">
            <a:extLst>
              <a:ext uri="{FF2B5EF4-FFF2-40B4-BE49-F238E27FC236}">
                <a16:creationId xmlns:a16="http://schemas.microsoft.com/office/drawing/2014/main" id="{11B09E22-AEEA-9565-AD0F-AD4F90FEC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35" y="178961"/>
            <a:ext cx="1744679" cy="58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56E0B87-18F5-98B9-B785-7E9835A2D078}"/>
              </a:ext>
            </a:extLst>
          </p:cNvPr>
          <p:cNvSpPr txBox="1"/>
          <p:nvPr/>
        </p:nvSpPr>
        <p:spPr>
          <a:xfrm>
            <a:off x="673118" y="1939640"/>
            <a:ext cx="7399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 program : '</a:t>
            </a:r>
            <a:r>
              <a:rPr lang="en-US" sz="2000" dirty="0" err="1">
                <a:latin typeface="Gill Sans"/>
              </a:rPr>
              <a:t>rdkit</a:t>
            </a:r>
            <a:r>
              <a:rPr lang="en-US" sz="2000" dirty="0">
                <a:latin typeface="Gill Sans"/>
              </a:rPr>
              <a:t>', '</a:t>
            </a:r>
            <a:r>
              <a:rPr lang="en-US" sz="2000" dirty="0" err="1">
                <a:latin typeface="Gill Sans"/>
              </a:rPr>
              <a:t>summ</a:t>
            </a:r>
            <a:r>
              <a:rPr lang="en-US" sz="2000" dirty="0">
                <a:latin typeface="Gill Sans"/>
              </a:rPr>
              <a:t>', '</a:t>
            </a:r>
            <a:r>
              <a:rPr lang="en-US" sz="2000" dirty="0" err="1">
                <a:latin typeface="Gill Sans"/>
              </a:rPr>
              <a:t>fullmonte</a:t>
            </a:r>
            <a:r>
              <a:rPr lang="en-US" sz="2000" dirty="0">
                <a:latin typeface="Gill Sans"/>
              </a:rPr>
              <a:t>', 'crest’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27ACA7-A4B8-61CB-E887-FB3B9D59332E}"/>
              </a:ext>
            </a:extLst>
          </p:cNvPr>
          <p:cNvSpPr txBox="1"/>
          <p:nvPr/>
        </p:nvSpPr>
        <p:spPr>
          <a:xfrm>
            <a:off x="673118" y="3071450"/>
            <a:ext cx="7399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 input : SMILES strings, CSV, SDF, XYZ, PDB, OUT/LOG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06B5F0-E80E-E66D-C2F8-BB71C392C7F2}"/>
              </a:ext>
            </a:extLst>
          </p:cNvPr>
          <p:cNvSpPr txBox="1"/>
          <p:nvPr/>
        </p:nvSpPr>
        <p:spPr>
          <a:xfrm>
            <a:off x="673118" y="5900972"/>
            <a:ext cx="7399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 charge and multiplicity by default or specified by the user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217B9D-94EB-5EB3-E048-45CD49AEA2E5}"/>
              </a:ext>
            </a:extLst>
          </p:cNvPr>
          <p:cNvSpPr txBox="1"/>
          <p:nvPr/>
        </p:nvSpPr>
        <p:spPr>
          <a:xfrm>
            <a:off x="673118" y="4769165"/>
            <a:ext cx="7399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 multi-seeding with 'crest’ : </a:t>
            </a:r>
            <a:r>
              <a:rPr lang="en-US" sz="2000" dirty="0" err="1">
                <a:latin typeface="Gill Sans"/>
              </a:rPr>
              <a:t>crest_nrun</a:t>
            </a:r>
            <a:endParaRPr lang="en-US" sz="2000" dirty="0">
              <a:latin typeface="Gill San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08EC47-F240-5128-9D20-4401747A9382}"/>
              </a:ext>
            </a:extLst>
          </p:cNvPr>
          <p:cNvSpPr txBox="1"/>
          <p:nvPr/>
        </p:nvSpPr>
        <p:spPr>
          <a:xfrm>
            <a:off x="673118" y="2505545"/>
            <a:ext cx="7399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 sample : number of initial guesses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B55318-A954-97B7-09AC-4ECA4995286D}"/>
              </a:ext>
            </a:extLst>
          </p:cNvPr>
          <p:cNvSpPr txBox="1"/>
          <p:nvPr/>
        </p:nvSpPr>
        <p:spPr>
          <a:xfrm>
            <a:off x="673118" y="3637355"/>
            <a:ext cx="102570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 works with organometallic molecules (currently, not possible when using the RDKit library)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FB4C49-FD58-5916-DA00-ACFE1A4AFB6A}"/>
              </a:ext>
            </a:extLst>
          </p:cNvPr>
          <p:cNvSpPr txBox="1"/>
          <p:nvPr/>
        </p:nvSpPr>
        <p:spPr>
          <a:xfrm>
            <a:off x="673118" y="4203260"/>
            <a:ext cx="102570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templates for organometallic molecules available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D57334-CA23-2BFC-481C-B7329641EE81}"/>
              </a:ext>
            </a:extLst>
          </p:cNvPr>
          <p:cNvSpPr txBox="1"/>
          <p:nvPr/>
        </p:nvSpPr>
        <p:spPr>
          <a:xfrm>
            <a:off x="673118" y="5335070"/>
            <a:ext cx="104883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 constraints for TS searches : </a:t>
            </a:r>
            <a:r>
              <a:rPr lang="en-US" sz="2000" dirty="0" err="1">
                <a:latin typeface="Gill Sans"/>
              </a:rPr>
              <a:t>constraints_atoms</a:t>
            </a:r>
            <a:r>
              <a:rPr lang="en-US" sz="2000" dirty="0">
                <a:latin typeface="Gill Sans"/>
              </a:rPr>
              <a:t>, </a:t>
            </a:r>
            <a:r>
              <a:rPr lang="en-US" sz="2000" dirty="0" err="1">
                <a:latin typeface="Gill Sans"/>
              </a:rPr>
              <a:t>constraints_dist</a:t>
            </a:r>
            <a:r>
              <a:rPr lang="en-US" sz="2000" dirty="0">
                <a:latin typeface="Gill Sans"/>
              </a:rPr>
              <a:t>, </a:t>
            </a:r>
            <a:r>
              <a:rPr lang="en-US" sz="2000" dirty="0" err="1">
                <a:latin typeface="Gill Sans"/>
              </a:rPr>
              <a:t>constraints_angle</a:t>
            </a:r>
            <a:r>
              <a:rPr lang="en-US" sz="2000" dirty="0">
                <a:latin typeface="Gill San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654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83154-994C-7859-F995-B18B2F4B2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17FF678-DB5C-304A-0FDD-793365BF09BB}"/>
              </a:ext>
            </a:extLst>
          </p:cNvPr>
          <p:cNvCxnSpPr>
            <a:cxnSpLocks/>
          </p:cNvCxnSpPr>
          <p:nvPr/>
        </p:nvCxnSpPr>
        <p:spPr>
          <a:xfrm>
            <a:off x="399700" y="894492"/>
            <a:ext cx="1136177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E664259F-683B-3752-0E53-290E13604605}"/>
              </a:ext>
            </a:extLst>
          </p:cNvPr>
          <p:cNvSpPr txBox="1">
            <a:spLocks/>
          </p:cNvSpPr>
          <p:nvPr/>
        </p:nvSpPr>
        <p:spPr>
          <a:xfrm>
            <a:off x="284498" y="83955"/>
            <a:ext cx="11616350" cy="73866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s-ES" sz="3600" dirty="0"/>
              <a:t>AQME: </a:t>
            </a:r>
            <a:r>
              <a:rPr lang="es-ES" sz="3600" dirty="0" err="1"/>
              <a:t>automation</a:t>
            </a:r>
            <a:r>
              <a:rPr lang="es-ES" sz="3600" dirty="0"/>
              <a:t> </a:t>
            </a:r>
            <a:r>
              <a:rPr lang="es-ES" sz="3600" dirty="0" err="1"/>
              <a:t>of</a:t>
            </a:r>
            <a:r>
              <a:rPr lang="es-ES" sz="3600" dirty="0"/>
              <a:t> QM </a:t>
            </a:r>
            <a:r>
              <a:rPr lang="es-ES" sz="3600" dirty="0" err="1"/>
              <a:t>protocols</a:t>
            </a:r>
            <a:endParaRPr lang="en-US" sz="3600" dirty="0"/>
          </a:p>
        </p:txBody>
      </p:sp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2D14A2D5-D09E-C9DA-C515-20ACBB7D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654" y="13477"/>
            <a:ext cx="1244134" cy="830042"/>
          </a:xfrm>
          <a:prstGeom prst="rect">
            <a:avLst/>
          </a:prstGeom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2183983B-B17F-352A-223E-69CA90C39821}"/>
              </a:ext>
            </a:extLst>
          </p:cNvPr>
          <p:cNvSpPr>
            <a:spLocks/>
          </p:cNvSpPr>
          <p:nvPr/>
        </p:nvSpPr>
        <p:spPr bwMode="auto">
          <a:xfrm>
            <a:off x="284498" y="1732800"/>
            <a:ext cx="34541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65506" bIns="0">
            <a:spAutoFit/>
          </a:bodyPr>
          <a:lstStyle/>
          <a:p>
            <a:pPr marL="44978">
              <a:buSzPct val="77000"/>
            </a:pP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Just </a:t>
            </a: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for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</a:t>
            </a: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laughs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(</a:t>
            </a: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live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demo)</a:t>
            </a:r>
            <a:endParaRPr lang="es-ES" sz="2400" i="1" dirty="0"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A51F8FED-242E-3CC3-5FB1-CEF651321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486" y="6443435"/>
            <a:ext cx="783217" cy="338554"/>
          </a:xfrm>
        </p:spPr>
        <p:txBody>
          <a:bodyPr/>
          <a:lstStyle/>
          <a:p>
            <a:fld id="{09A062AA-2C6C-4571-9892-9B3657580B26}" type="slidenum">
              <a:rPr lang="en-US" sz="1400" smtClean="0"/>
              <a:t>14</a:t>
            </a:fld>
            <a:endParaRPr lang="en-US" sz="1400"/>
          </a:p>
        </p:txBody>
      </p:sp>
      <p:pic>
        <p:nvPicPr>
          <p:cNvPr id="10" name="Picture 9" descr="IUI Mixto de Síntesis Química y Catálisis Homogenea (ISQCH) | Universidad  de Zaragoza">
            <a:extLst>
              <a:ext uri="{FF2B5EF4-FFF2-40B4-BE49-F238E27FC236}">
                <a16:creationId xmlns:a16="http://schemas.microsoft.com/office/drawing/2014/main" id="{11B09E22-AEEA-9565-AD0F-AD4F90FEC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35" y="178961"/>
            <a:ext cx="1744679" cy="58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56E0B87-18F5-98B9-B785-7E9835A2D078}"/>
              </a:ext>
            </a:extLst>
          </p:cNvPr>
          <p:cNvSpPr txBox="1"/>
          <p:nvPr/>
        </p:nvSpPr>
        <p:spPr>
          <a:xfrm>
            <a:off x="673118" y="2520883"/>
            <a:ext cx="104883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 Volunteers to try some SMILES (Sofia, Au complexes in ChemDraw 3D, a couple more tries)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217B9D-94EB-5EB3-E048-45CD49AEA2E5}"/>
              </a:ext>
            </a:extLst>
          </p:cNvPr>
          <p:cNvSpPr txBox="1"/>
          <p:nvPr/>
        </p:nvSpPr>
        <p:spPr>
          <a:xfrm>
            <a:off x="673118" y="3244568"/>
            <a:ext cx="7399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 When ChemDraw says no (red warnings), it’s no!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EB39F0-32DD-B72F-806F-167F650330CB}"/>
              </a:ext>
            </a:extLst>
          </p:cNvPr>
          <p:cNvSpPr txBox="1"/>
          <p:nvPr/>
        </p:nvSpPr>
        <p:spPr>
          <a:xfrm>
            <a:off x="673118" y="3968253"/>
            <a:ext cx="7399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 Some tips when using organometallic SMILES</a:t>
            </a:r>
          </a:p>
        </p:txBody>
      </p:sp>
    </p:spTree>
    <p:extLst>
      <p:ext uri="{BB962C8B-B14F-4D97-AF65-F5344CB8AC3E}">
        <p14:creationId xmlns:p14="http://schemas.microsoft.com/office/powerpoint/2010/main" val="40862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4B1FC-E518-9378-7811-4C5692BD4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2D97EF0-69C2-644B-F095-30406386BE45}"/>
              </a:ext>
            </a:extLst>
          </p:cNvPr>
          <p:cNvCxnSpPr>
            <a:cxnSpLocks/>
          </p:cNvCxnSpPr>
          <p:nvPr/>
        </p:nvCxnSpPr>
        <p:spPr>
          <a:xfrm>
            <a:off x="399700" y="894492"/>
            <a:ext cx="1136177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310B337B-FDC3-1963-7DE7-5E458CC0C146}"/>
              </a:ext>
            </a:extLst>
          </p:cNvPr>
          <p:cNvSpPr txBox="1">
            <a:spLocks/>
          </p:cNvSpPr>
          <p:nvPr/>
        </p:nvSpPr>
        <p:spPr>
          <a:xfrm>
            <a:off x="284498" y="83955"/>
            <a:ext cx="11616350" cy="73866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s-ES" sz="3600" dirty="0"/>
              <a:t>AQME: </a:t>
            </a:r>
            <a:r>
              <a:rPr lang="es-ES" sz="3600" dirty="0" err="1"/>
              <a:t>automation</a:t>
            </a:r>
            <a:r>
              <a:rPr lang="es-ES" sz="3600" dirty="0"/>
              <a:t> </a:t>
            </a:r>
            <a:r>
              <a:rPr lang="es-ES" sz="3600" dirty="0" err="1"/>
              <a:t>of</a:t>
            </a:r>
            <a:r>
              <a:rPr lang="es-ES" sz="3600" dirty="0"/>
              <a:t> QM </a:t>
            </a:r>
            <a:r>
              <a:rPr lang="es-ES" sz="3600" dirty="0" err="1"/>
              <a:t>protocols</a:t>
            </a:r>
            <a:endParaRPr lang="en-US" sz="3600" dirty="0"/>
          </a:p>
        </p:txBody>
      </p:sp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41BDC461-557D-5487-6F21-5EC2C088D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7654" y="13477"/>
            <a:ext cx="1244134" cy="830042"/>
          </a:xfrm>
          <a:prstGeom prst="rect">
            <a:avLst/>
          </a:prstGeom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CA574342-66A7-327A-AB5C-0212915C9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486" y="6443435"/>
            <a:ext cx="783217" cy="338554"/>
          </a:xfrm>
        </p:spPr>
        <p:txBody>
          <a:bodyPr/>
          <a:lstStyle/>
          <a:p>
            <a:fld id="{09A062AA-2C6C-4571-9892-9B3657580B26}" type="slidenum">
              <a:rPr lang="en-US" sz="1400" smtClean="0"/>
              <a:t>15</a:t>
            </a:fld>
            <a:endParaRPr lang="en-US" sz="1400"/>
          </a:p>
        </p:txBody>
      </p:sp>
      <p:pic>
        <p:nvPicPr>
          <p:cNvPr id="7" name="Picture 6" descr="IUI Mixto de Síntesis Química y Catálisis Homogenea (ISQCH) | Universidad  de Zaragoza">
            <a:extLst>
              <a:ext uri="{FF2B5EF4-FFF2-40B4-BE49-F238E27FC236}">
                <a16:creationId xmlns:a16="http://schemas.microsoft.com/office/drawing/2014/main" id="{05428CCF-AA32-43FD-2FCC-D3EB8A7D9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35" y="178961"/>
            <a:ext cx="1744679" cy="58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D387261-BA3F-DB44-3C5A-29A5D68C66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44" y="1551824"/>
            <a:ext cx="11713257" cy="418330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6345B74-2F71-9672-07C3-64D1BD4D4824}"/>
              </a:ext>
            </a:extLst>
          </p:cNvPr>
          <p:cNvSpPr/>
          <p:nvPr/>
        </p:nvSpPr>
        <p:spPr>
          <a:xfrm>
            <a:off x="5863590" y="3611880"/>
            <a:ext cx="6168198" cy="216027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C14CDC-189D-072E-79FF-4FDDF2C42CF5}"/>
              </a:ext>
            </a:extLst>
          </p:cNvPr>
          <p:cNvSpPr/>
          <p:nvPr/>
        </p:nvSpPr>
        <p:spPr>
          <a:xfrm>
            <a:off x="0" y="1410408"/>
            <a:ext cx="5863590" cy="434084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1268A6-9AC0-9F71-FA81-F11D35EEC8C0}"/>
              </a:ext>
            </a:extLst>
          </p:cNvPr>
          <p:cNvSpPr txBox="1"/>
          <p:nvPr/>
        </p:nvSpPr>
        <p:spPr>
          <a:xfrm>
            <a:off x="-369570" y="6311601"/>
            <a:ext cx="54787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dirty="0">
                <a:latin typeface="Gill Sans"/>
              </a:rPr>
              <a:t>Future Leaders Special Issue. </a:t>
            </a:r>
            <a:r>
              <a:rPr lang="en-US" sz="1600" i="1" dirty="0">
                <a:latin typeface="Gill Sans"/>
              </a:rPr>
              <a:t>Trends in Chem.</a:t>
            </a:r>
            <a:r>
              <a:rPr lang="en-US" sz="1600" dirty="0">
                <a:latin typeface="Gill Sans"/>
              </a:rPr>
              <a:t> </a:t>
            </a:r>
            <a:r>
              <a:rPr lang="en-US" sz="1600" b="1" dirty="0">
                <a:latin typeface="Gill San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812761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DE80A-93CB-FF31-A01B-9FF246581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21F601-963C-3291-1FE6-E2C4CE2E1087}"/>
              </a:ext>
            </a:extLst>
          </p:cNvPr>
          <p:cNvCxnSpPr>
            <a:cxnSpLocks/>
          </p:cNvCxnSpPr>
          <p:nvPr/>
        </p:nvCxnSpPr>
        <p:spPr>
          <a:xfrm>
            <a:off x="399700" y="894492"/>
            <a:ext cx="1136177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BED6B954-39FE-53D0-120D-86798669022F}"/>
              </a:ext>
            </a:extLst>
          </p:cNvPr>
          <p:cNvSpPr txBox="1">
            <a:spLocks/>
          </p:cNvSpPr>
          <p:nvPr/>
        </p:nvSpPr>
        <p:spPr>
          <a:xfrm>
            <a:off x="284498" y="83955"/>
            <a:ext cx="11616350" cy="73866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s-ES" sz="3600" dirty="0"/>
              <a:t>AQME: </a:t>
            </a:r>
            <a:r>
              <a:rPr lang="es-ES" sz="3600" dirty="0" err="1"/>
              <a:t>automation</a:t>
            </a:r>
            <a:r>
              <a:rPr lang="es-ES" sz="3600" dirty="0"/>
              <a:t> </a:t>
            </a:r>
            <a:r>
              <a:rPr lang="es-ES" sz="3600" dirty="0" err="1"/>
              <a:t>of</a:t>
            </a:r>
            <a:r>
              <a:rPr lang="es-ES" sz="3600" dirty="0"/>
              <a:t> QM </a:t>
            </a:r>
            <a:r>
              <a:rPr lang="es-ES" sz="3600" dirty="0" err="1"/>
              <a:t>protocols</a:t>
            </a:r>
            <a:endParaRPr lang="en-US" sz="3600" dirty="0"/>
          </a:p>
        </p:txBody>
      </p:sp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2207EF70-11D6-4FE1-CE42-96A7F370C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7654" y="13477"/>
            <a:ext cx="1244134" cy="830042"/>
          </a:xfrm>
          <a:prstGeom prst="rect">
            <a:avLst/>
          </a:prstGeom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73D2A4DC-39B0-66E8-5BFF-9312C256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486" y="6443435"/>
            <a:ext cx="783217" cy="338554"/>
          </a:xfrm>
        </p:spPr>
        <p:txBody>
          <a:bodyPr/>
          <a:lstStyle/>
          <a:p>
            <a:fld id="{09A062AA-2C6C-4571-9892-9B3657580B26}" type="slidenum">
              <a:rPr lang="en-US" sz="1400" smtClean="0"/>
              <a:t>16</a:t>
            </a:fld>
            <a:endParaRPr lang="en-US" sz="1400"/>
          </a:p>
        </p:txBody>
      </p:sp>
      <p:pic>
        <p:nvPicPr>
          <p:cNvPr id="7" name="Picture 6" descr="IUI Mixto de Síntesis Química y Catálisis Homogenea (ISQCH) | Universidad  de Zaragoza">
            <a:extLst>
              <a:ext uri="{FF2B5EF4-FFF2-40B4-BE49-F238E27FC236}">
                <a16:creationId xmlns:a16="http://schemas.microsoft.com/office/drawing/2014/main" id="{D587F5A9-1354-5239-2F61-AA1FB4A5D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35" y="178961"/>
            <a:ext cx="1744679" cy="58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52D3743-80FF-A7E1-A59A-9ECF052EB1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44" y="1551824"/>
            <a:ext cx="11713257" cy="418330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D959EE0-F987-7858-7363-6026ED4E54D3}"/>
              </a:ext>
            </a:extLst>
          </p:cNvPr>
          <p:cNvSpPr/>
          <p:nvPr/>
        </p:nvSpPr>
        <p:spPr>
          <a:xfrm>
            <a:off x="5863590" y="3611880"/>
            <a:ext cx="6168198" cy="216027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962CBC-34B8-5667-5B45-B1B6FED022C5}"/>
              </a:ext>
            </a:extLst>
          </p:cNvPr>
          <p:cNvSpPr/>
          <p:nvPr/>
        </p:nvSpPr>
        <p:spPr>
          <a:xfrm>
            <a:off x="0" y="1410408"/>
            <a:ext cx="5863590" cy="434084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6616F5-813E-8724-FF36-B223A79D8EA2}"/>
              </a:ext>
            </a:extLst>
          </p:cNvPr>
          <p:cNvSpPr txBox="1"/>
          <p:nvPr/>
        </p:nvSpPr>
        <p:spPr>
          <a:xfrm>
            <a:off x="6658309" y="4168801"/>
            <a:ext cx="4320290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  <a:buSzPct val="77000"/>
            </a:pPr>
            <a:r>
              <a:rPr lang="en-US" sz="2000" b="1" dirty="0">
                <a:latin typeface="Gill Sans"/>
              </a:rPr>
              <a:t>Bread and butter for automation</a:t>
            </a:r>
          </a:p>
          <a:p>
            <a:pPr marL="342900" indent="-342900" algn="ctr">
              <a:buClr>
                <a:schemeClr val="accent1"/>
              </a:buClr>
              <a:buSzPct val="77000"/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"/>
              </a:rPr>
              <a:t>Same precision as humans</a:t>
            </a:r>
          </a:p>
          <a:p>
            <a:pPr marL="342900" indent="-342900" algn="ctr">
              <a:buClr>
                <a:schemeClr val="accent1"/>
              </a:buClr>
              <a:buSzPct val="77000"/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"/>
              </a:rPr>
              <a:t>Just need to press “enter”</a:t>
            </a:r>
          </a:p>
          <a:p>
            <a:pPr marL="342900" indent="-342900" algn="ctr">
              <a:buClr>
                <a:schemeClr val="accent1"/>
              </a:buClr>
              <a:buSzPct val="77000"/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"/>
              </a:rPr>
              <a:t>Way faster (1,000 calcs ~ 5 s)</a:t>
            </a:r>
          </a:p>
          <a:p>
            <a:pPr marL="342900" indent="-342900" algn="ctr">
              <a:buClr>
                <a:schemeClr val="accent1"/>
              </a:buClr>
              <a:buSzPct val="77000"/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"/>
              </a:rPr>
              <a:t>Examples: single-point corrections, TD-DFT, NBO calcs, etc.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2654A7-AC06-3FAD-F025-AA314A5BAEBF}"/>
              </a:ext>
            </a:extLst>
          </p:cNvPr>
          <p:cNvSpPr txBox="1"/>
          <p:nvPr/>
        </p:nvSpPr>
        <p:spPr>
          <a:xfrm>
            <a:off x="-369570" y="6311601"/>
            <a:ext cx="54787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dirty="0">
                <a:latin typeface="Gill Sans"/>
              </a:rPr>
              <a:t>Future Leaders Special Issue. </a:t>
            </a:r>
            <a:r>
              <a:rPr lang="en-US" sz="1600" i="1" dirty="0">
                <a:latin typeface="Gill Sans"/>
              </a:rPr>
              <a:t>Trends in Chem.</a:t>
            </a:r>
            <a:r>
              <a:rPr lang="en-US" sz="1600" dirty="0">
                <a:latin typeface="Gill Sans"/>
              </a:rPr>
              <a:t> </a:t>
            </a:r>
            <a:r>
              <a:rPr lang="en-US" sz="1600" b="1" dirty="0">
                <a:latin typeface="Gill San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602598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83154-994C-7859-F995-B18B2F4B2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17FF678-DB5C-304A-0FDD-793365BF09BB}"/>
              </a:ext>
            </a:extLst>
          </p:cNvPr>
          <p:cNvCxnSpPr>
            <a:cxnSpLocks/>
          </p:cNvCxnSpPr>
          <p:nvPr/>
        </p:nvCxnSpPr>
        <p:spPr>
          <a:xfrm>
            <a:off x="399700" y="894492"/>
            <a:ext cx="1136177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E664259F-683B-3752-0E53-290E13604605}"/>
              </a:ext>
            </a:extLst>
          </p:cNvPr>
          <p:cNvSpPr txBox="1">
            <a:spLocks/>
          </p:cNvSpPr>
          <p:nvPr/>
        </p:nvSpPr>
        <p:spPr>
          <a:xfrm>
            <a:off x="284498" y="83955"/>
            <a:ext cx="11616350" cy="73866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s-ES" sz="3600" dirty="0"/>
              <a:t>AQME: </a:t>
            </a:r>
            <a:r>
              <a:rPr lang="es-ES" sz="3600" dirty="0" err="1"/>
              <a:t>automation</a:t>
            </a:r>
            <a:r>
              <a:rPr lang="es-ES" sz="3600" dirty="0"/>
              <a:t> </a:t>
            </a:r>
            <a:r>
              <a:rPr lang="es-ES" sz="3600" dirty="0" err="1"/>
              <a:t>of</a:t>
            </a:r>
            <a:r>
              <a:rPr lang="es-ES" sz="3600" dirty="0"/>
              <a:t> QM </a:t>
            </a:r>
            <a:r>
              <a:rPr lang="es-ES" sz="3600" dirty="0" err="1"/>
              <a:t>protocols</a:t>
            </a:r>
            <a:endParaRPr lang="en-US" sz="3600" dirty="0"/>
          </a:p>
        </p:txBody>
      </p:sp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2D14A2D5-D09E-C9DA-C515-20ACBB7D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654" y="13477"/>
            <a:ext cx="1244134" cy="830042"/>
          </a:xfrm>
          <a:prstGeom prst="rect">
            <a:avLst/>
          </a:prstGeom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2183983B-B17F-352A-223E-69CA90C39821}"/>
              </a:ext>
            </a:extLst>
          </p:cNvPr>
          <p:cNvSpPr>
            <a:spLocks/>
          </p:cNvSpPr>
          <p:nvPr/>
        </p:nvSpPr>
        <p:spPr bwMode="auto">
          <a:xfrm>
            <a:off x="284498" y="1313244"/>
            <a:ext cx="37002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65506" bIns="0">
            <a:spAutoFit/>
          </a:bodyPr>
          <a:lstStyle/>
          <a:p>
            <a:pPr marL="44978">
              <a:buSzPct val="77000"/>
            </a:pP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Advanced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</a:t>
            </a: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settings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</a:t>
            </a: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of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QPREP</a:t>
            </a:r>
            <a:endParaRPr lang="es-ES" sz="2400" i="1" dirty="0"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A51F8FED-242E-3CC3-5FB1-CEF651321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486" y="6443435"/>
            <a:ext cx="783217" cy="338554"/>
          </a:xfrm>
        </p:spPr>
        <p:txBody>
          <a:bodyPr/>
          <a:lstStyle/>
          <a:p>
            <a:fld id="{09A062AA-2C6C-4571-9892-9B3657580B26}" type="slidenum">
              <a:rPr lang="en-US" sz="1400" smtClean="0"/>
              <a:t>17</a:t>
            </a:fld>
            <a:endParaRPr lang="en-US" sz="1400"/>
          </a:p>
        </p:txBody>
      </p:sp>
      <p:pic>
        <p:nvPicPr>
          <p:cNvPr id="10" name="Picture 9" descr="IUI Mixto de Síntesis Química y Catálisis Homogenea (ISQCH) | Universidad  de Zaragoza">
            <a:extLst>
              <a:ext uri="{FF2B5EF4-FFF2-40B4-BE49-F238E27FC236}">
                <a16:creationId xmlns:a16="http://schemas.microsoft.com/office/drawing/2014/main" id="{11B09E22-AEEA-9565-AD0F-AD4F90FEC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35" y="178961"/>
            <a:ext cx="1744679" cy="58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56E0B87-18F5-98B9-B785-7E9835A2D078}"/>
              </a:ext>
            </a:extLst>
          </p:cNvPr>
          <p:cNvSpPr txBox="1"/>
          <p:nvPr/>
        </p:nvSpPr>
        <p:spPr>
          <a:xfrm>
            <a:off x="673118" y="2101327"/>
            <a:ext cx="7399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 QM inputs for : gaussian, orca, </a:t>
            </a:r>
            <a:r>
              <a:rPr lang="en-US" sz="2000" dirty="0" err="1">
                <a:latin typeface="Gill Sans"/>
              </a:rPr>
              <a:t>pySCF</a:t>
            </a:r>
            <a:endParaRPr lang="en-US" sz="2000" dirty="0">
              <a:latin typeface="Gill San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27ACA7-A4B8-61CB-E887-FB3B9D59332E}"/>
              </a:ext>
            </a:extLst>
          </p:cNvPr>
          <p:cNvSpPr txBox="1"/>
          <p:nvPr/>
        </p:nvSpPr>
        <p:spPr>
          <a:xfrm>
            <a:off x="673118" y="3315113"/>
            <a:ext cx="7399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 suffix/prefix available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06B5F0-E80E-E66D-C2F8-BB71C392C7F2}"/>
              </a:ext>
            </a:extLst>
          </p:cNvPr>
          <p:cNvSpPr txBox="1"/>
          <p:nvPr/>
        </p:nvSpPr>
        <p:spPr>
          <a:xfrm>
            <a:off x="673118" y="4528899"/>
            <a:ext cx="8036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 charge and multiplicity read from CSEARCH or specified by the user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217B9D-94EB-5EB3-E048-45CD49AEA2E5}"/>
              </a:ext>
            </a:extLst>
          </p:cNvPr>
          <p:cNvSpPr txBox="1"/>
          <p:nvPr/>
        </p:nvSpPr>
        <p:spPr>
          <a:xfrm>
            <a:off x="673118" y="2708220"/>
            <a:ext cx="106883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 input : SDF, XYZ, PDB, OUT/LOG (single-point E corrections, TD-DFT vertical E, NBO, </a:t>
            </a:r>
            <a:r>
              <a:rPr lang="en-US" sz="2000" dirty="0" err="1">
                <a:latin typeface="Gill Sans"/>
              </a:rPr>
              <a:t>etc</a:t>
            </a:r>
            <a:r>
              <a:rPr lang="en-US" sz="2000" dirty="0">
                <a:latin typeface="Gill Sans"/>
              </a:rPr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08EC47-F240-5128-9D20-4401747A9382}"/>
              </a:ext>
            </a:extLst>
          </p:cNvPr>
          <p:cNvSpPr txBox="1"/>
          <p:nvPr/>
        </p:nvSpPr>
        <p:spPr>
          <a:xfrm>
            <a:off x="673118" y="3922006"/>
            <a:ext cx="113586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 for SDF with many conformers, take the n most stable (</a:t>
            </a:r>
            <a:r>
              <a:rPr lang="en-US" sz="2000" dirty="0" err="1">
                <a:latin typeface="Gill Sans"/>
              </a:rPr>
              <a:t>lowest_n</a:t>
            </a:r>
            <a:r>
              <a:rPr lang="en-US" sz="2000" dirty="0">
                <a:latin typeface="Gill Sans"/>
              </a:rPr>
              <a:t>) or E threshold (</a:t>
            </a:r>
            <a:r>
              <a:rPr lang="en-US" sz="2000" dirty="0" err="1">
                <a:latin typeface="Gill Sans"/>
              </a:rPr>
              <a:t>e_threshold_qprep</a:t>
            </a:r>
            <a:r>
              <a:rPr lang="en-US" sz="2000" dirty="0">
                <a:latin typeface="Gill Sans"/>
              </a:rPr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B55318-A954-97B7-09AC-4ECA4995286D}"/>
              </a:ext>
            </a:extLst>
          </p:cNvPr>
          <p:cNvSpPr txBox="1"/>
          <p:nvPr/>
        </p:nvSpPr>
        <p:spPr>
          <a:xfrm>
            <a:off x="673118" y="5135792"/>
            <a:ext cx="102570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 add keyword line, CHK, </a:t>
            </a:r>
            <a:r>
              <a:rPr lang="en-US" sz="2000" dirty="0" err="1">
                <a:latin typeface="Gill Sans"/>
              </a:rPr>
              <a:t>nprocs</a:t>
            </a:r>
            <a:r>
              <a:rPr lang="en-US" sz="2000" dirty="0">
                <a:latin typeface="Gill Sans"/>
              </a:rPr>
              <a:t>, memory, final lines, </a:t>
            </a:r>
            <a:r>
              <a:rPr lang="en-US" sz="2000" dirty="0" err="1">
                <a:latin typeface="Gill Sans"/>
              </a:rPr>
              <a:t>GenECP</a:t>
            </a:r>
            <a:r>
              <a:rPr lang="en-US" sz="2000" dirty="0">
                <a:latin typeface="Gill Sans"/>
              </a:rPr>
              <a:t>, </a:t>
            </a:r>
            <a:r>
              <a:rPr lang="en-US" sz="2000" dirty="0" err="1">
                <a:latin typeface="Gill Sans"/>
              </a:rPr>
              <a:t>etc</a:t>
            </a:r>
            <a:r>
              <a:rPr lang="en-US" sz="2000" dirty="0">
                <a:latin typeface="Gill Sans"/>
              </a:rPr>
              <a:t> </a:t>
            </a:r>
            <a:r>
              <a:rPr lang="en-US" sz="2000" dirty="0" err="1">
                <a:latin typeface="Gill Sans"/>
              </a:rPr>
              <a:t>etc</a:t>
            </a:r>
            <a:endParaRPr lang="en-US" sz="2000" dirty="0"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16611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630DA-E4BA-B683-152B-C2D1BD866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282C0FD-E4FF-356B-1FFA-95029CDEA173}"/>
              </a:ext>
            </a:extLst>
          </p:cNvPr>
          <p:cNvCxnSpPr>
            <a:cxnSpLocks/>
          </p:cNvCxnSpPr>
          <p:nvPr/>
        </p:nvCxnSpPr>
        <p:spPr>
          <a:xfrm>
            <a:off x="399700" y="894492"/>
            <a:ext cx="1136177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A8744FE4-DCCA-4B9B-9A60-6112DE94238F}"/>
              </a:ext>
            </a:extLst>
          </p:cNvPr>
          <p:cNvSpPr txBox="1">
            <a:spLocks/>
          </p:cNvSpPr>
          <p:nvPr/>
        </p:nvSpPr>
        <p:spPr>
          <a:xfrm>
            <a:off x="284498" y="83955"/>
            <a:ext cx="11616350" cy="73866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s-ES" sz="3600" dirty="0"/>
              <a:t>AQME: </a:t>
            </a:r>
            <a:r>
              <a:rPr lang="es-ES" sz="3600" dirty="0" err="1"/>
              <a:t>automation</a:t>
            </a:r>
            <a:r>
              <a:rPr lang="es-ES" sz="3600" dirty="0"/>
              <a:t> </a:t>
            </a:r>
            <a:r>
              <a:rPr lang="es-ES" sz="3600" dirty="0" err="1"/>
              <a:t>of</a:t>
            </a:r>
            <a:r>
              <a:rPr lang="es-ES" sz="3600" dirty="0"/>
              <a:t> QM </a:t>
            </a:r>
            <a:r>
              <a:rPr lang="es-ES" sz="3600" dirty="0" err="1"/>
              <a:t>protocols</a:t>
            </a:r>
            <a:endParaRPr lang="en-US" sz="3600" dirty="0"/>
          </a:p>
        </p:txBody>
      </p:sp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0A709785-FCBD-E516-334B-FBDF50F03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7654" y="13477"/>
            <a:ext cx="1244134" cy="830042"/>
          </a:xfrm>
          <a:prstGeom prst="rect">
            <a:avLst/>
          </a:prstGeom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2EE85075-C628-C00D-2680-766532FFB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486" y="6443435"/>
            <a:ext cx="783217" cy="338554"/>
          </a:xfrm>
        </p:spPr>
        <p:txBody>
          <a:bodyPr/>
          <a:lstStyle/>
          <a:p>
            <a:fld id="{09A062AA-2C6C-4571-9892-9B3657580B26}" type="slidenum">
              <a:rPr lang="en-US" sz="1400" smtClean="0"/>
              <a:t>18</a:t>
            </a:fld>
            <a:endParaRPr lang="en-US" sz="1400"/>
          </a:p>
        </p:txBody>
      </p:sp>
      <p:pic>
        <p:nvPicPr>
          <p:cNvPr id="7" name="Picture 6" descr="IUI Mixto de Síntesis Química y Catálisis Homogenea (ISQCH) | Universidad  de Zaragoza">
            <a:extLst>
              <a:ext uri="{FF2B5EF4-FFF2-40B4-BE49-F238E27FC236}">
                <a16:creationId xmlns:a16="http://schemas.microsoft.com/office/drawing/2014/main" id="{5EFC8DF5-F24D-8531-CABF-2CA6F043F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35" y="178961"/>
            <a:ext cx="1744679" cy="58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31F822C-4CBD-7404-2DF2-F516439E4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44" y="1551824"/>
            <a:ext cx="11713257" cy="418330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B7F7EDB-8145-5751-1F70-FC03EF698450}"/>
              </a:ext>
            </a:extLst>
          </p:cNvPr>
          <p:cNvSpPr/>
          <p:nvPr/>
        </p:nvSpPr>
        <p:spPr>
          <a:xfrm>
            <a:off x="5863590" y="1431308"/>
            <a:ext cx="6168198" cy="434084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11D3D9-AA6E-A986-7DB9-DF8EDD9FA2CD}"/>
              </a:ext>
            </a:extLst>
          </p:cNvPr>
          <p:cNvSpPr/>
          <p:nvPr/>
        </p:nvSpPr>
        <p:spPr>
          <a:xfrm>
            <a:off x="0" y="1410408"/>
            <a:ext cx="5863590" cy="222432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417401-2842-7D97-96A8-FB6D9FDD9C25}"/>
              </a:ext>
            </a:extLst>
          </p:cNvPr>
          <p:cNvSpPr txBox="1"/>
          <p:nvPr/>
        </p:nvSpPr>
        <p:spPr>
          <a:xfrm>
            <a:off x="-369570" y="6311601"/>
            <a:ext cx="54787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dirty="0">
                <a:latin typeface="Gill Sans"/>
              </a:rPr>
              <a:t>Future Leaders Special Issue. </a:t>
            </a:r>
            <a:r>
              <a:rPr lang="en-US" sz="1600" i="1" dirty="0">
                <a:latin typeface="Gill Sans"/>
              </a:rPr>
              <a:t>Trends in Chem.</a:t>
            </a:r>
            <a:r>
              <a:rPr lang="en-US" sz="1600" dirty="0">
                <a:latin typeface="Gill Sans"/>
              </a:rPr>
              <a:t> </a:t>
            </a:r>
            <a:r>
              <a:rPr lang="en-US" sz="1600" b="1" dirty="0">
                <a:latin typeface="Gill San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720663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6A671-3637-9EFC-37DB-A7399B9C5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EECC22-BB58-2992-857B-25713CFC75E4}"/>
              </a:ext>
            </a:extLst>
          </p:cNvPr>
          <p:cNvCxnSpPr>
            <a:cxnSpLocks/>
          </p:cNvCxnSpPr>
          <p:nvPr/>
        </p:nvCxnSpPr>
        <p:spPr>
          <a:xfrm>
            <a:off x="399700" y="894492"/>
            <a:ext cx="1136177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ADC86524-A5BA-EBF0-ACDE-C65D02BBB51D}"/>
              </a:ext>
            </a:extLst>
          </p:cNvPr>
          <p:cNvSpPr txBox="1">
            <a:spLocks/>
          </p:cNvSpPr>
          <p:nvPr/>
        </p:nvSpPr>
        <p:spPr>
          <a:xfrm>
            <a:off x="284498" y="83955"/>
            <a:ext cx="11616350" cy="73866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s-ES" sz="3600" dirty="0"/>
              <a:t>AQME: </a:t>
            </a:r>
            <a:r>
              <a:rPr lang="es-ES" sz="3600" dirty="0" err="1"/>
              <a:t>automation</a:t>
            </a:r>
            <a:r>
              <a:rPr lang="es-ES" sz="3600" dirty="0"/>
              <a:t> </a:t>
            </a:r>
            <a:r>
              <a:rPr lang="es-ES" sz="3600" dirty="0" err="1"/>
              <a:t>of</a:t>
            </a:r>
            <a:r>
              <a:rPr lang="es-ES" sz="3600" dirty="0"/>
              <a:t> QM </a:t>
            </a:r>
            <a:r>
              <a:rPr lang="es-ES" sz="3600" dirty="0" err="1"/>
              <a:t>protocols</a:t>
            </a:r>
            <a:endParaRPr lang="en-US" sz="3600" dirty="0"/>
          </a:p>
        </p:txBody>
      </p:sp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DD2E18F7-E011-8C5A-A61F-DD3619C1F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7654" y="13477"/>
            <a:ext cx="1244134" cy="830042"/>
          </a:xfrm>
          <a:prstGeom prst="rect">
            <a:avLst/>
          </a:prstGeom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B44ED667-599E-103E-AC9D-E47FA935A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486" y="6443435"/>
            <a:ext cx="783217" cy="338554"/>
          </a:xfrm>
        </p:spPr>
        <p:txBody>
          <a:bodyPr/>
          <a:lstStyle/>
          <a:p>
            <a:fld id="{09A062AA-2C6C-4571-9892-9B3657580B26}" type="slidenum">
              <a:rPr lang="en-US" sz="1400" smtClean="0"/>
              <a:t>19</a:t>
            </a:fld>
            <a:endParaRPr lang="en-US" sz="1400"/>
          </a:p>
        </p:txBody>
      </p:sp>
      <p:pic>
        <p:nvPicPr>
          <p:cNvPr id="7" name="Picture 6" descr="IUI Mixto de Síntesis Química y Catálisis Homogenea (ISQCH) | Universidad  de Zaragoza">
            <a:extLst>
              <a:ext uri="{FF2B5EF4-FFF2-40B4-BE49-F238E27FC236}">
                <a16:creationId xmlns:a16="http://schemas.microsoft.com/office/drawing/2014/main" id="{BC57993F-D94C-A5A6-8455-99D36003F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35" y="178961"/>
            <a:ext cx="1744679" cy="58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D230089-05B9-BA36-949F-0F0FCC987B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44" y="1551824"/>
            <a:ext cx="11713257" cy="418330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49C6713-4A0B-B6E7-29FD-BAD4C11D6179}"/>
              </a:ext>
            </a:extLst>
          </p:cNvPr>
          <p:cNvSpPr/>
          <p:nvPr/>
        </p:nvSpPr>
        <p:spPr>
          <a:xfrm>
            <a:off x="5863590" y="1431308"/>
            <a:ext cx="6168198" cy="434084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BBAF45-2223-0FB4-383F-299C1ADA4147}"/>
              </a:ext>
            </a:extLst>
          </p:cNvPr>
          <p:cNvSpPr/>
          <p:nvPr/>
        </p:nvSpPr>
        <p:spPr>
          <a:xfrm>
            <a:off x="0" y="1410408"/>
            <a:ext cx="5863590" cy="222432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310AFE-5F13-4EB9-4460-7F32F5E3F138}"/>
              </a:ext>
            </a:extLst>
          </p:cNvPr>
          <p:cNvSpPr txBox="1"/>
          <p:nvPr/>
        </p:nvSpPr>
        <p:spPr>
          <a:xfrm>
            <a:off x="6661258" y="3388543"/>
            <a:ext cx="4748463" cy="25545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  <a:buSzPct val="77000"/>
            </a:pPr>
            <a:r>
              <a:rPr lang="en-US" sz="2000" b="1" dirty="0">
                <a:latin typeface="Gill Sans"/>
              </a:rPr>
              <a:t>Bread and butter for automation</a:t>
            </a:r>
          </a:p>
          <a:p>
            <a:pPr marL="342900" indent="-342900" algn="ctr">
              <a:buClr>
                <a:schemeClr val="accent1"/>
              </a:buClr>
              <a:buSzPct val="77000"/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"/>
              </a:rPr>
              <a:t>Same precision as humans in most cases</a:t>
            </a:r>
          </a:p>
          <a:p>
            <a:pPr marL="342900" indent="-342900" algn="ctr">
              <a:buClr>
                <a:schemeClr val="accent1"/>
              </a:buClr>
              <a:buSzPct val="77000"/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"/>
              </a:rPr>
              <a:t>Just need to press “enter”</a:t>
            </a:r>
          </a:p>
          <a:p>
            <a:pPr marL="342900" indent="-342900" algn="ctr">
              <a:buClr>
                <a:schemeClr val="accent1"/>
              </a:buClr>
              <a:buSzPct val="77000"/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"/>
              </a:rPr>
              <a:t>Way faster (100 calcs ~ 5 min)</a:t>
            </a:r>
          </a:p>
          <a:p>
            <a:pPr marL="342900" indent="-342900" algn="ctr">
              <a:buClr>
                <a:schemeClr val="accent1"/>
              </a:buClr>
              <a:buSzPct val="77000"/>
              <a:buFont typeface="Wingdings" panose="05000000000000000000" pitchFamily="2" charset="2"/>
              <a:buChar char="§"/>
            </a:pPr>
            <a:endParaRPr lang="en-US" sz="2000" dirty="0">
              <a:latin typeface="Gill Sans"/>
            </a:endParaRPr>
          </a:p>
          <a:p>
            <a:pPr algn="ctr">
              <a:buClr>
                <a:schemeClr val="accent1"/>
              </a:buClr>
              <a:buSzPct val="77000"/>
            </a:pPr>
            <a:r>
              <a:rPr lang="en-US" sz="2000" b="1" dirty="0">
                <a:solidFill>
                  <a:srgbClr val="C00000"/>
                </a:solidFill>
                <a:latin typeface="Gill Sans"/>
              </a:rPr>
              <a:t>But we’re not there yet</a:t>
            </a:r>
          </a:p>
          <a:p>
            <a:pPr marL="342900" indent="-342900" algn="ctr">
              <a:buClr>
                <a:schemeClr val="accent1"/>
              </a:buClr>
              <a:buSzPct val="77000"/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"/>
              </a:rPr>
              <a:t>Difficult TSs and intermediates need manual fixing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FF38E2-D288-14D9-177D-C7F0434146A6}"/>
              </a:ext>
            </a:extLst>
          </p:cNvPr>
          <p:cNvSpPr txBox="1"/>
          <p:nvPr/>
        </p:nvSpPr>
        <p:spPr>
          <a:xfrm>
            <a:off x="-369570" y="6311601"/>
            <a:ext cx="54787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dirty="0">
                <a:latin typeface="Gill Sans"/>
              </a:rPr>
              <a:t>Future Leaders Special Issue. </a:t>
            </a:r>
            <a:r>
              <a:rPr lang="en-US" sz="1600" i="1" dirty="0">
                <a:latin typeface="Gill Sans"/>
              </a:rPr>
              <a:t>Trends in Chem.</a:t>
            </a:r>
            <a:r>
              <a:rPr lang="en-US" sz="1600" dirty="0">
                <a:latin typeface="Gill Sans"/>
              </a:rPr>
              <a:t> </a:t>
            </a:r>
            <a:r>
              <a:rPr lang="en-US" sz="1600" b="1" dirty="0">
                <a:latin typeface="Gill San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352792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5214C-7135-637A-CB7B-94352252D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AC6B43B-5408-6DBA-DECB-5A050957B616}"/>
              </a:ext>
            </a:extLst>
          </p:cNvPr>
          <p:cNvCxnSpPr>
            <a:cxnSpLocks/>
          </p:cNvCxnSpPr>
          <p:nvPr/>
        </p:nvCxnSpPr>
        <p:spPr>
          <a:xfrm>
            <a:off x="399700" y="894492"/>
            <a:ext cx="1136177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F2C7212B-A017-AA7A-3227-4EB7787989D4}"/>
              </a:ext>
            </a:extLst>
          </p:cNvPr>
          <p:cNvSpPr txBox="1">
            <a:spLocks/>
          </p:cNvSpPr>
          <p:nvPr/>
        </p:nvSpPr>
        <p:spPr>
          <a:xfrm>
            <a:off x="284498" y="83955"/>
            <a:ext cx="11616350" cy="73866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n-US" sz="3600" dirty="0"/>
              <a:t>Research focus (hobby)</a:t>
            </a:r>
          </a:p>
        </p:txBody>
      </p:sp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9BE8EC7B-FDA2-E322-CA73-E731357D3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7654" y="13477"/>
            <a:ext cx="1244134" cy="830042"/>
          </a:xfrm>
          <a:prstGeom prst="rect">
            <a:avLst/>
          </a:prstGeom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7AC26980-2349-4628-6944-0F79AE6DB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486" y="6443435"/>
            <a:ext cx="783217" cy="338554"/>
          </a:xfrm>
        </p:spPr>
        <p:txBody>
          <a:bodyPr/>
          <a:lstStyle/>
          <a:p>
            <a:fld id="{09A062AA-2C6C-4571-9892-9B3657580B26}" type="slidenum">
              <a:rPr lang="en-US" sz="1400" smtClean="0"/>
              <a:t>2</a:t>
            </a:fld>
            <a:endParaRPr lang="en-US" sz="1400"/>
          </a:p>
        </p:txBody>
      </p:sp>
      <p:pic>
        <p:nvPicPr>
          <p:cNvPr id="7" name="Picture 6" descr="IUI Mixto de Síntesis Química y Catálisis Homogenea (ISQCH) | Universidad  de Zaragoza">
            <a:extLst>
              <a:ext uri="{FF2B5EF4-FFF2-40B4-BE49-F238E27FC236}">
                <a16:creationId xmlns:a16="http://schemas.microsoft.com/office/drawing/2014/main" id="{1E8AF56D-A8CF-E096-8F1F-94000C0DC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35" y="178961"/>
            <a:ext cx="1744679" cy="58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3E3387-B5BF-11DA-F62D-175F05835658}"/>
              </a:ext>
            </a:extLst>
          </p:cNvPr>
          <p:cNvSpPr txBox="1"/>
          <p:nvPr/>
        </p:nvSpPr>
        <p:spPr>
          <a:xfrm>
            <a:off x="-15239" y="6151047"/>
            <a:ext cx="28309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>
                <a:latin typeface="Gill Sans"/>
              </a:rPr>
              <a:t>Future Leaders Special Issue. </a:t>
            </a:r>
          </a:p>
          <a:p>
            <a:pPr algn="ctr"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i="1" dirty="0">
                <a:latin typeface="Gill Sans"/>
              </a:rPr>
              <a:t>Trends in Chem.</a:t>
            </a:r>
            <a:r>
              <a:rPr lang="en-US" sz="1600" dirty="0">
                <a:latin typeface="Gill Sans"/>
              </a:rPr>
              <a:t> </a:t>
            </a:r>
            <a:r>
              <a:rPr lang="en-US" sz="1600" b="1" dirty="0">
                <a:latin typeface="Gill Sans"/>
              </a:rPr>
              <a:t>2024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D9E8EE-BBD4-7930-AD07-C1C703888D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5707" y="1148822"/>
            <a:ext cx="7781268" cy="558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937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83154-994C-7859-F995-B18B2F4B2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17FF678-DB5C-304A-0FDD-793365BF09BB}"/>
              </a:ext>
            </a:extLst>
          </p:cNvPr>
          <p:cNvCxnSpPr>
            <a:cxnSpLocks/>
          </p:cNvCxnSpPr>
          <p:nvPr/>
        </p:nvCxnSpPr>
        <p:spPr>
          <a:xfrm>
            <a:off x="399700" y="894492"/>
            <a:ext cx="1136177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E664259F-683B-3752-0E53-290E13604605}"/>
              </a:ext>
            </a:extLst>
          </p:cNvPr>
          <p:cNvSpPr txBox="1">
            <a:spLocks/>
          </p:cNvSpPr>
          <p:nvPr/>
        </p:nvSpPr>
        <p:spPr>
          <a:xfrm>
            <a:off x="284498" y="83955"/>
            <a:ext cx="11616350" cy="73866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s-ES" sz="3600" dirty="0"/>
              <a:t>AQME: </a:t>
            </a:r>
            <a:r>
              <a:rPr lang="es-ES" sz="3600" dirty="0" err="1"/>
              <a:t>automation</a:t>
            </a:r>
            <a:r>
              <a:rPr lang="es-ES" sz="3600" dirty="0"/>
              <a:t> </a:t>
            </a:r>
            <a:r>
              <a:rPr lang="es-ES" sz="3600" dirty="0" err="1"/>
              <a:t>of</a:t>
            </a:r>
            <a:r>
              <a:rPr lang="es-ES" sz="3600" dirty="0"/>
              <a:t> QM </a:t>
            </a:r>
            <a:r>
              <a:rPr lang="es-ES" sz="3600" dirty="0" err="1"/>
              <a:t>protocols</a:t>
            </a:r>
            <a:endParaRPr lang="en-US" sz="3600" dirty="0"/>
          </a:p>
        </p:txBody>
      </p:sp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2D14A2D5-D09E-C9DA-C515-20ACBB7D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654" y="13477"/>
            <a:ext cx="1244134" cy="830042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A51F8FED-242E-3CC3-5FB1-CEF651321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486" y="6443435"/>
            <a:ext cx="783217" cy="338554"/>
          </a:xfrm>
        </p:spPr>
        <p:txBody>
          <a:bodyPr/>
          <a:lstStyle/>
          <a:p>
            <a:fld id="{09A062AA-2C6C-4571-9892-9B3657580B26}" type="slidenum">
              <a:rPr lang="en-US" sz="1400" smtClean="0"/>
              <a:t>20</a:t>
            </a:fld>
            <a:endParaRPr lang="en-US" sz="1400"/>
          </a:p>
        </p:txBody>
      </p:sp>
      <p:pic>
        <p:nvPicPr>
          <p:cNvPr id="10" name="Picture 9" descr="IUI Mixto de Síntesis Química y Catálisis Homogenea (ISQCH) | Universidad  de Zaragoza">
            <a:extLst>
              <a:ext uri="{FF2B5EF4-FFF2-40B4-BE49-F238E27FC236}">
                <a16:creationId xmlns:a16="http://schemas.microsoft.com/office/drawing/2014/main" id="{11B09E22-AEEA-9565-AD0F-AD4F90FEC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35" y="178961"/>
            <a:ext cx="1744679" cy="58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QCORR_scheme">
            <a:extLst>
              <a:ext uri="{FF2B5EF4-FFF2-40B4-BE49-F238E27FC236}">
                <a16:creationId xmlns:a16="http://schemas.microsoft.com/office/drawing/2014/main" id="{BB1BEFF5-8C54-688E-D37D-7FD5824E5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1056460"/>
            <a:ext cx="9138547" cy="572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71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83154-994C-7859-F995-B18B2F4B2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17FF678-DB5C-304A-0FDD-793365BF09BB}"/>
              </a:ext>
            </a:extLst>
          </p:cNvPr>
          <p:cNvCxnSpPr>
            <a:cxnSpLocks/>
          </p:cNvCxnSpPr>
          <p:nvPr/>
        </p:nvCxnSpPr>
        <p:spPr>
          <a:xfrm>
            <a:off x="399700" y="894492"/>
            <a:ext cx="1136177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E664259F-683B-3752-0E53-290E13604605}"/>
              </a:ext>
            </a:extLst>
          </p:cNvPr>
          <p:cNvSpPr txBox="1">
            <a:spLocks/>
          </p:cNvSpPr>
          <p:nvPr/>
        </p:nvSpPr>
        <p:spPr>
          <a:xfrm>
            <a:off x="284498" y="83955"/>
            <a:ext cx="11616350" cy="73866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s-ES" sz="3600" dirty="0"/>
              <a:t>AQME: </a:t>
            </a:r>
            <a:r>
              <a:rPr lang="es-ES" sz="3600" dirty="0" err="1"/>
              <a:t>automation</a:t>
            </a:r>
            <a:r>
              <a:rPr lang="es-ES" sz="3600" dirty="0"/>
              <a:t> </a:t>
            </a:r>
            <a:r>
              <a:rPr lang="es-ES" sz="3600" dirty="0" err="1"/>
              <a:t>of</a:t>
            </a:r>
            <a:r>
              <a:rPr lang="es-ES" sz="3600" dirty="0"/>
              <a:t> QM </a:t>
            </a:r>
            <a:r>
              <a:rPr lang="es-ES" sz="3600" dirty="0" err="1"/>
              <a:t>protocols</a:t>
            </a:r>
            <a:endParaRPr lang="en-US" sz="3600" dirty="0"/>
          </a:p>
        </p:txBody>
      </p:sp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2D14A2D5-D09E-C9DA-C515-20ACBB7D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654" y="13477"/>
            <a:ext cx="1244134" cy="830042"/>
          </a:xfrm>
          <a:prstGeom prst="rect">
            <a:avLst/>
          </a:prstGeom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2183983B-B17F-352A-223E-69CA90C39821}"/>
              </a:ext>
            </a:extLst>
          </p:cNvPr>
          <p:cNvSpPr>
            <a:spLocks/>
          </p:cNvSpPr>
          <p:nvPr/>
        </p:nvSpPr>
        <p:spPr bwMode="auto">
          <a:xfrm>
            <a:off x="284498" y="1313244"/>
            <a:ext cx="37653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65506" bIns="0">
            <a:spAutoFit/>
          </a:bodyPr>
          <a:lstStyle/>
          <a:p>
            <a:pPr marL="44978">
              <a:buSzPct val="77000"/>
            </a:pP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Advanced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</a:t>
            </a: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settings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</a:t>
            </a: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of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QCORR</a:t>
            </a:r>
            <a:endParaRPr lang="es-ES" sz="2400" i="1" dirty="0"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A51F8FED-242E-3CC3-5FB1-CEF651321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486" y="6443435"/>
            <a:ext cx="783217" cy="338554"/>
          </a:xfrm>
        </p:spPr>
        <p:txBody>
          <a:bodyPr/>
          <a:lstStyle/>
          <a:p>
            <a:fld id="{09A062AA-2C6C-4571-9892-9B3657580B26}" type="slidenum">
              <a:rPr lang="en-US" sz="1400" smtClean="0"/>
              <a:t>21</a:t>
            </a:fld>
            <a:endParaRPr lang="en-US" sz="1400"/>
          </a:p>
        </p:txBody>
      </p:sp>
      <p:pic>
        <p:nvPicPr>
          <p:cNvPr id="10" name="Picture 9" descr="IUI Mixto de Síntesis Química y Catálisis Homogenea (ISQCH) | Universidad  de Zaragoza">
            <a:extLst>
              <a:ext uri="{FF2B5EF4-FFF2-40B4-BE49-F238E27FC236}">
                <a16:creationId xmlns:a16="http://schemas.microsoft.com/office/drawing/2014/main" id="{11B09E22-AEEA-9565-AD0F-AD4F90FEC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35" y="178961"/>
            <a:ext cx="1744679" cy="58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56E0B87-18F5-98B9-B785-7E9835A2D078}"/>
              </a:ext>
            </a:extLst>
          </p:cNvPr>
          <p:cNvSpPr txBox="1"/>
          <p:nvPr/>
        </p:nvSpPr>
        <p:spPr>
          <a:xfrm>
            <a:off x="673118" y="2101327"/>
            <a:ext cx="7399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 standard analysis : gaussian, orca, &amp; other software from cclib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27ACA7-A4B8-61CB-E887-FB3B9D59332E}"/>
              </a:ext>
            </a:extLst>
          </p:cNvPr>
          <p:cNvSpPr txBox="1"/>
          <p:nvPr/>
        </p:nvSpPr>
        <p:spPr>
          <a:xfrm>
            <a:off x="673118" y="3315113"/>
            <a:ext cx="7399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 full-check function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06B5F0-E80E-E66D-C2F8-BB71C392C7F2}"/>
              </a:ext>
            </a:extLst>
          </p:cNvPr>
          <p:cNvSpPr txBox="1"/>
          <p:nvPr/>
        </p:nvSpPr>
        <p:spPr>
          <a:xfrm>
            <a:off x="673118" y="4528899"/>
            <a:ext cx="8459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 custom thresholds to fix errors (i.e. </a:t>
            </a:r>
            <a:r>
              <a:rPr lang="en-US" sz="2000" dirty="0" err="1">
                <a:latin typeface="Gill Sans"/>
              </a:rPr>
              <a:t>freq</a:t>
            </a:r>
            <a:r>
              <a:rPr lang="en-US" sz="2000" dirty="0">
                <a:latin typeface="Gill Sans"/>
              </a:rPr>
              <a:t> displacement of imaginary </a:t>
            </a:r>
            <a:r>
              <a:rPr lang="en-US" sz="2000" dirty="0" err="1">
                <a:latin typeface="Gill Sans"/>
              </a:rPr>
              <a:t>freqs</a:t>
            </a:r>
            <a:r>
              <a:rPr lang="en-US" sz="2000" dirty="0">
                <a:latin typeface="Gill Sans"/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217B9D-94EB-5EB3-E048-45CD49AEA2E5}"/>
              </a:ext>
            </a:extLst>
          </p:cNvPr>
          <p:cNvSpPr txBox="1"/>
          <p:nvPr/>
        </p:nvSpPr>
        <p:spPr>
          <a:xfrm>
            <a:off x="673118" y="2708220"/>
            <a:ext cx="106883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 corrects errors : gaussian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08EC47-F240-5128-9D20-4401747A9382}"/>
              </a:ext>
            </a:extLst>
          </p:cNvPr>
          <p:cNvSpPr txBox="1"/>
          <p:nvPr/>
        </p:nvSpPr>
        <p:spPr>
          <a:xfrm>
            <a:off x="673118" y="3922006"/>
            <a:ext cx="113586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 isomerization filters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B55318-A954-97B7-09AC-4ECA4995286D}"/>
              </a:ext>
            </a:extLst>
          </p:cNvPr>
          <p:cNvSpPr txBox="1"/>
          <p:nvPr/>
        </p:nvSpPr>
        <p:spPr>
          <a:xfrm>
            <a:off x="673118" y="5135792"/>
            <a:ext cx="110883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 errors separated not fixed : spin contamination, </a:t>
            </a:r>
            <a:r>
              <a:rPr lang="en-US" sz="2000" dirty="0" err="1">
                <a:latin typeface="Gill Sans"/>
              </a:rPr>
              <a:t>isommerization</a:t>
            </a:r>
            <a:r>
              <a:rPr lang="en-US" sz="2000" dirty="0">
                <a:latin typeface="Gill Sans"/>
              </a:rPr>
              <a:t>, basis set error, etc. (human needed) </a:t>
            </a:r>
          </a:p>
        </p:txBody>
      </p:sp>
    </p:spTree>
    <p:extLst>
      <p:ext uri="{BB962C8B-B14F-4D97-AF65-F5344CB8AC3E}">
        <p14:creationId xmlns:p14="http://schemas.microsoft.com/office/powerpoint/2010/main" val="35233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8EB71-2E30-1D2B-20EE-C977EB1F9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06D6D1A-2530-C3DE-53C0-9A5B8AE4EB19}"/>
              </a:ext>
            </a:extLst>
          </p:cNvPr>
          <p:cNvCxnSpPr>
            <a:cxnSpLocks/>
          </p:cNvCxnSpPr>
          <p:nvPr/>
        </p:nvCxnSpPr>
        <p:spPr>
          <a:xfrm>
            <a:off x="399700" y="894492"/>
            <a:ext cx="1136177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B5FB4EBA-81A2-5921-86E8-3D6065D8159B}"/>
              </a:ext>
            </a:extLst>
          </p:cNvPr>
          <p:cNvSpPr txBox="1">
            <a:spLocks/>
          </p:cNvSpPr>
          <p:nvPr/>
        </p:nvSpPr>
        <p:spPr>
          <a:xfrm>
            <a:off x="284498" y="83955"/>
            <a:ext cx="11616350" cy="73866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s-ES" sz="3600" dirty="0"/>
              <a:t>AQME: </a:t>
            </a:r>
            <a:r>
              <a:rPr lang="es-ES" sz="3600" dirty="0" err="1"/>
              <a:t>automation</a:t>
            </a:r>
            <a:r>
              <a:rPr lang="es-ES" sz="3600" dirty="0"/>
              <a:t> </a:t>
            </a:r>
            <a:r>
              <a:rPr lang="es-ES" sz="3600" dirty="0" err="1"/>
              <a:t>of</a:t>
            </a:r>
            <a:r>
              <a:rPr lang="es-ES" sz="3600" dirty="0"/>
              <a:t> QM </a:t>
            </a:r>
            <a:r>
              <a:rPr lang="es-ES" sz="3600" dirty="0" err="1"/>
              <a:t>protocols</a:t>
            </a:r>
            <a:endParaRPr lang="en-US" sz="3600" dirty="0"/>
          </a:p>
        </p:txBody>
      </p:sp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B6D326C1-5334-7F65-EF5C-A252D70A5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7654" y="13477"/>
            <a:ext cx="1244134" cy="830042"/>
          </a:xfrm>
          <a:prstGeom prst="rect">
            <a:avLst/>
          </a:prstGeom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222683D1-A811-22F8-0C13-9CE2B276A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486" y="6443435"/>
            <a:ext cx="783217" cy="338554"/>
          </a:xfrm>
        </p:spPr>
        <p:txBody>
          <a:bodyPr/>
          <a:lstStyle/>
          <a:p>
            <a:fld id="{09A062AA-2C6C-4571-9892-9B3657580B26}" type="slidenum">
              <a:rPr lang="en-US" sz="1400" smtClean="0"/>
              <a:t>22</a:t>
            </a:fld>
            <a:endParaRPr lang="en-US" sz="1400"/>
          </a:p>
        </p:txBody>
      </p:sp>
      <p:pic>
        <p:nvPicPr>
          <p:cNvPr id="7" name="Picture 6" descr="IUI Mixto de Síntesis Química y Catálisis Homogenea (ISQCH) | Universidad  de Zaragoza">
            <a:extLst>
              <a:ext uri="{FF2B5EF4-FFF2-40B4-BE49-F238E27FC236}">
                <a16:creationId xmlns:a16="http://schemas.microsoft.com/office/drawing/2014/main" id="{C9465C85-FE97-7A16-01F9-581649A96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35" y="178961"/>
            <a:ext cx="1744679" cy="58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84C4C09-9D1A-AFB3-BC44-366647503B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44" y="1551824"/>
            <a:ext cx="11713257" cy="418330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55296C4-678E-7F4D-7B01-9778DB9BE1EE}"/>
              </a:ext>
            </a:extLst>
          </p:cNvPr>
          <p:cNvSpPr/>
          <p:nvPr/>
        </p:nvSpPr>
        <p:spPr>
          <a:xfrm>
            <a:off x="5863590" y="1431308"/>
            <a:ext cx="6168198" cy="22243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9485BC-EA43-234A-8B2C-66F13C956C45}"/>
              </a:ext>
            </a:extLst>
          </p:cNvPr>
          <p:cNvSpPr/>
          <p:nvPr/>
        </p:nvSpPr>
        <p:spPr>
          <a:xfrm>
            <a:off x="0" y="1410408"/>
            <a:ext cx="5863590" cy="444523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2F4479-892D-9E7D-BF70-BA55E8BB2750}"/>
              </a:ext>
            </a:extLst>
          </p:cNvPr>
          <p:cNvSpPr txBox="1"/>
          <p:nvPr/>
        </p:nvSpPr>
        <p:spPr>
          <a:xfrm>
            <a:off x="-369570" y="6311601"/>
            <a:ext cx="54787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dirty="0">
                <a:latin typeface="Gill Sans"/>
              </a:rPr>
              <a:t>Future Leaders Special Issue. </a:t>
            </a:r>
            <a:r>
              <a:rPr lang="en-US" sz="1600" i="1" dirty="0">
                <a:latin typeface="Gill Sans"/>
              </a:rPr>
              <a:t>Trends in Chem.</a:t>
            </a:r>
            <a:r>
              <a:rPr lang="en-US" sz="1600" dirty="0">
                <a:latin typeface="Gill Sans"/>
              </a:rPr>
              <a:t> </a:t>
            </a:r>
            <a:r>
              <a:rPr lang="en-US" sz="1600" b="1" dirty="0">
                <a:latin typeface="Gill San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3114423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8EB71-2E30-1D2B-20EE-C977EB1F9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06D6D1A-2530-C3DE-53C0-9A5B8AE4EB19}"/>
              </a:ext>
            </a:extLst>
          </p:cNvPr>
          <p:cNvCxnSpPr>
            <a:cxnSpLocks/>
          </p:cNvCxnSpPr>
          <p:nvPr/>
        </p:nvCxnSpPr>
        <p:spPr>
          <a:xfrm>
            <a:off x="399700" y="894492"/>
            <a:ext cx="1136177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B5FB4EBA-81A2-5921-86E8-3D6065D8159B}"/>
              </a:ext>
            </a:extLst>
          </p:cNvPr>
          <p:cNvSpPr txBox="1">
            <a:spLocks/>
          </p:cNvSpPr>
          <p:nvPr/>
        </p:nvSpPr>
        <p:spPr>
          <a:xfrm>
            <a:off x="284498" y="83955"/>
            <a:ext cx="11616350" cy="73866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s-ES" sz="3600" dirty="0"/>
              <a:t>AQME: </a:t>
            </a:r>
            <a:r>
              <a:rPr lang="es-ES" sz="3600" dirty="0" err="1"/>
              <a:t>automation</a:t>
            </a:r>
            <a:r>
              <a:rPr lang="es-ES" sz="3600" dirty="0"/>
              <a:t> </a:t>
            </a:r>
            <a:r>
              <a:rPr lang="es-ES" sz="3600" dirty="0" err="1"/>
              <a:t>of</a:t>
            </a:r>
            <a:r>
              <a:rPr lang="es-ES" sz="3600" dirty="0"/>
              <a:t> QM </a:t>
            </a:r>
            <a:r>
              <a:rPr lang="es-ES" sz="3600" dirty="0" err="1"/>
              <a:t>protocols</a:t>
            </a:r>
            <a:endParaRPr lang="en-US" sz="3600" dirty="0"/>
          </a:p>
        </p:txBody>
      </p:sp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B6D326C1-5334-7F65-EF5C-A252D70A5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7654" y="13477"/>
            <a:ext cx="1244134" cy="830042"/>
          </a:xfrm>
          <a:prstGeom prst="rect">
            <a:avLst/>
          </a:prstGeom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222683D1-A811-22F8-0C13-9CE2B276A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486" y="6443435"/>
            <a:ext cx="783217" cy="338554"/>
          </a:xfrm>
        </p:spPr>
        <p:txBody>
          <a:bodyPr/>
          <a:lstStyle/>
          <a:p>
            <a:fld id="{09A062AA-2C6C-4571-9892-9B3657580B26}" type="slidenum">
              <a:rPr lang="en-US" sz="1400" smtClean="0"/>
              <a:t>23</a:t>
            </a:fld>
            <a:endParaRPr lang="en-US" sz="1400"/>
          </a:p>
        </p:txBody>
      </p:sp>
      <p:pic>
        <p:nvPicPr>
          <p:cNvPr id="7" name="Picture 6" descr="IUI Mixto de Síntesis Química y Catálisis Homogenea (ISQCH) | Universidad  de Zaragoza">
            <a:extLst>
              <a:ext uri="{FF2B5EF4-FFF2-40B4-BE49-F238E27FC236}">
                <a16:creationId xmlns:a16="http://schemas.microsoft.com/office/drawing/2014/main" id="{C9465C85-FE97-7A16-01F9-581649A96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35" y="178961"/>
            <a:ext cx="1744679" cy="58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QDESCP_scheme">
            <a:extLst>
              <a:ext uri="{FF2B5EF4-FFF2-40B4-BE49-F238E27FC236}">
                <a16:creationId xmlns:a16="http://schemas.microsoft.com/office/drawing/2014/main" id="{F854597B-6C19-E691-AF03-30E3D9B08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790" y="1106453"/>
            <a:ext cx="9290540" cy="571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229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83154-994C-7859-F995-B18B2F4B2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17FF678-DB5C-304A-0FDD-793365BF09BB}"/>
              </a:ext>
            </a:extLst>
          </p:cNvPr>
          <p:cNvCxnSpPr>
            <a:cxnSpLocks/>
          </p:cNvCxnSpPr>
          <p:nvPr/>
        </p:nvCxnSpPr>
        <p:spPr>
          <a:xfrm>
            <a:off x="399700" y="894492"/>
            <a:ext cx="1136177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E664259F-683B-3752-0E53-290E13604605}"/>
              </a:ext>
            </a:extLst>
          </p:cNvPr>
          <p:cNvSpPr txBox="1">
            <a:spLocks/>
          </p:cNvSpPr>
          <p:nvPr/>
        </p:nvSpPr>
        <p:spPr>
          <a:xfrm>
            <a:off x="284498" y="83955"/>
            <a:ext cx="11616350" cy="73866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s-ES" sz="3600" dirty="0"/>
              <a:t>AQME: </a:t>
            </a:r>
            <a:r>
              <a:rPr lang="es-ES" sz="3600" dirty="0" err="1"/>
              <a:t>automation</a:t>
            </a:r>
            <a:r>
              <a:rPr lang="es-ES" sz="3600" dirty="0"/>
              <a:t> </a:t>
            </a:r>
            <a:r>
              <a:rPr lang="es-ES" sz="3600" dirty="0" err="1"/>
              <a:t>of</a:t>
            </a:r>
            <a:r>
              <a:rPr lang="es-ES" sz="3600" dirty="0"/>
              <a:t> QM </a:t>
            </a:r>
            <a:r>
              <a:rPr lang="es-ES" sz="3600" dirty="0" err="1"/>
              <a:t>protocols</a:t>
            </a:r>
            <a:endParaRPr lang="en-US" sz="3600" dirty="0"/>
          </a:p>
        </p:txBody>
      </p:sp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2D14A2D5-D09E-C9DA-C515-20ACBB7D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654" y="13477"/>
            <a:ext cx="1244134" cy="830042"/>
          </a:xfrm>
          <a:prstGeom prst="rect">
            <a:avLst/>
          </a:prstGeom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2183983B-B17F-352A-223E-69CA90C39821}"/>
              </a:ext>
            </a:extLst>
          </p:cNvPr>
          <p:cNvSpPr>
            <a:spLocks/>
          </p:cNvSpPr>
          <p:nvPr/>
        </p:nvSpPr>
        <p:spPr bwMode="auto">
          <a:xfrm>
            <a:off x="284498" y="1313244"/>
            <a:ext cx="38639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65506" bIns="0">
            <a:spAutoFit/>
          </a:bodyPr>
          <a:lstStyle/>
          <a:p>
            <a:pPr marL="44978">
              <a:buSzPct val="77000"/>
            </a:pP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Advanced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</a:t>
            </a: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settings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</a:t>
            </a: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of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QDESCP</a:t>
            </a:r>
            <a:endParaRPr lang="es-ES" sz="2400" i="1" dirty="0"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A51F8FED-242E-3CC3-5FB1-CEF651321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486" y="6443435"/>
            <a:ext cx="783217" cy="338554"/>
          </a:xfrm>
        </p:spPr>
        <p:txBody>
          <a:bodyPr/>
          <a:lstStyle/>
          <a:p>
            <a:fld id="{09A062AA-2C6C-4571-9892-9B3657580B26}" type="slidenum">
              <a:rPr lang="en-US" sz="1400" smtClean="0"/>
              <a:t>24</a:t>
            </a:fld>
            <a:endParaRPr lang="en-US" sz="1400"/>
          </a:p>
        </p:txBody>
      </p:sp>
      <p:pic>
        <p:nvPicPr>
          <p:cNvPr id="10" name="Picture 9" descr="IUI Mixto de Síntesis Química y Catálisis Homogenea (ISQCH) | Universidad  de Zaragoza">
            <a:extLst>
              <a:ext uri="{FF2B5EF4-FFF2-40B4-BE49-F238E27FC236}">
                <a16:creationId xmlns:a16="http://schemas.microsoft.com/office/drawing/2014/main" id="{11B09E22-AEEA-9565-AD0F-AD4F90FEC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35" y="178961"/>
            <a:ext cx="1744679" cy="58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56E0B87-18F5-98B9-B785-7E9835A2D078}"/>
              </a:ext>
            </a:extLst>
          </p:cNvPr>
          <p:cNvSpPr txBox="1"/>
          <p:nvPr/>
        </p:nvSpPr>
        <p:spPr>
          <a:xfrm>
            <a:off x="673118" y="2101327"/>
            <a:ext cx="7399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 standard descriptors : 200+ RDKit (molecular), 20+ (xTB)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27ACA7-A4B8-61CB-E887-FB3B9D59332E}"/>
              </a:ext>
            </a:extLst>
          </p:cNvPr>
          <p:cNvSpPr txBox="1"/>
          <p:nvPr/>
        </p:nvSpPr>
        <p:spPr>
          <a:xfrm>
            <a:off x="673118" y="3315113"/>
            <a:ext cx="7399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 by default, optimized with xTB (optional)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217B9D-94EB-5EB3-E048-45CD49AEA2E5}"/>
              </a:ext>
            </a:extLst>
          </p:cNvPr>
          <p:cNvSpPr txBox="1"/>
          <p:nvPr/>
        </p:nvSpPr>
        <p:spPr>
          <a:xfrm>
            <a:off x="673118" y="2708220"/>
            <a:ext cx="106883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 option to add DBSTEP steric atomic descriptors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08EC47-F240-5128-9D20-4401747A9382}"/>
              </a:ext>
            </a:extLst>
          </p:cNvPr>
          <p:cNvSpPr txBox="1"/>
          <p:nvPr/>
        </p:nvSpPr>
        <p:spPr>
          <a:xfrm>
            <a:off x="673118" y="3922006"/>
            <a:ext cx="113586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 created CSV databases ready for ROBERT</a:t>
            </a:r>
          </a:p>
        </p:txBody>
      </p:sp>
    </p:spTree>
    <p:extLst>
      <p:ext uri="{BB962C8B-B14F-4D97-AF65-F5344CB8AC3E}">
        <p14:creationId xmlns:p14="http://schemas.microsoft.com/office/powerpoint/2010/main" val="348865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B854F-C8D7-3017-C6B7-39D98DA19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8FD3740-BEC9-E3B4-1C17-DE8C10B24340}"/>
              </a:ext>
            </a:extLst>
          </p:cNvPr>
          <p:cNvCxnSpPr>
            <a:cxnSpLocks/>
          </p:cNvCxnSpPr>
          <p:nvPr/>
        </p:nvCxnSpPr>
        <p:spPr>
          <a:xfrm>
            <a:off x="399700" y="894492"/>
            <a:ext cx="1136177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7CF27D26-A78D-4BF8-3059-19C98B6BD7C2}"/>
              </a:ext>
            </a:extLst>
          </p:cNvPr>
          <p:cNvSpPr txBox="1">
            <a:spLocks/>
          </p:cNvSpPr>
          <p:nvPr/>
        </p:nvSpPr>
        <p:spPr>
          <a:xfrm>
            <a:off x="284498" y="83955"/>
            <a:ext cx="11616350" cy="73866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s-ES" sz="3600" dirty="0"/>
              <a:t>AQME: </a:t>
            </a:r>
            <a:r>
              <a:rPr lang="es-ES" sz="3600" dirty="0" err="1"/>
              <a:t>automation</a:t>
            </a:r>
            <a:r>
              <a:rPr lang="es-ES" sz="3600" dirty="0"/>
              <a:t> </a:t>
            </a:r>
            <a:r>
              <a:rPr lang="es-ES" sz="3600" dirty="0" err="1"/>
              <a:t>of</a:t>
            </a:r>
            <a:r>
              <a:rPr lang="es-ES" sz="3600" dirty="0"/>
              <a:t> QM </a:t>
            </a:r>
            <a:r>
              <a:rPr lang="es-ES" sz="3600" dirty="0" err="1"/>
              <a:t>protocols</a:t>
            </a:r>
            <a:endParaRPr lang="en-US" sz="3600" dirty="0"/>
          </a:p>
        </p:txBody>
      </p:sp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744CD6FB-325F-F887-ECF7-3A10566C6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654" y="13477"/>
            <a:ext cx="1244134" cy="830042"/>
          </a:xfrm>
          <a:prstGeom prst="rect">
            <a:avLst/>
          </a:prstGeom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E9266B34-F53A-2B4D-CFA3-D04A56CEFD50}"/>
              </a:ext>
            </a:extLst>
          </p:cNvPr>
          <p:cNvSpPr>
            <a:spLocks/>
          </p:cNvSpPr>
          <p:nvPr/>
        </p:nvSpPr>
        <p:spPr bwMode="auto">
          <a:xfrm>
            <a:off x="355336" y="1443489"/>
            <a:ext cx="28808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65506" bIns="0">
            <a:spAutoFit/>
          </a:bodyPr>
          <a:lstStyle/>
          <a:p>
            <a:pPr marL="44978">
              <a:buSzPct val="77000"/>
            </a:pP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Alternatives </a:t>
            </a: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to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AQME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626053BE-BBFE-D945-C895-8D905AC98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486" y="6443435"/>
            <a:ext cx="783217" cy="338554"/>
          </a:xfrm>
        </p:spPr>
        <p:txBody>
          <a:bodyPr/>
          <a:lstStyle/>
          <a:p>
            <a:fld id="{09A062AA-2C6C-4571-9892-9B3657580B26}" type="slidenum">
              <a:rPr lang="en-US" sz="1400" smtClean="0"/>
              <a:t>25</a:t>
            </a:fld>
            <a:endParaRPr lang="en-US" sz="1400"/>
          </a:p>
        </p:txBody>
      </p:sp>
      <p:pic>
        <p:nvPicPr>
          <p:cNvPr id="7" name="Picture 6" descr="IUI Mixto de Síntesis Química y Catálisis Homogenea (ISQCH) | Universidad  de Zaragoza">
            <a:extLst>
              <a:ext uri="{FF2B5EF4-FFF2-40B4-BE49-F238E27FC236}">
                <a16:creationId xmlns:a16="http://schemas.microsoft.com/office/drawing/2014/main" id="{2301C729-D571-4467-FB34-B824228B6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35" y="178961"/>
            <a:ext cx="1744679" cy="58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-up of a chart&#10;&#10;Description automatically generated">
            <a:extLst>
              <a:ext uri="{FF2B5EF4-FFF2-40B4-BE49-F238E27FC236}">
                <a16:creationId xmlns:a16="http://schemas.microsoft.com/office/drawing/2014/main" id="{A5B9D4B3-6D77-9026-B109-8939A57C71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227" y="1852430"/>
            <a:ext cx="5776930" cy="43326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8AF296-02C1-EEFF-9E04-EB601B8CF644}"/>
              </a:ext>
            </a:extLst>
          </p:cNvPr>
          <p:cNvSpPr txBox="1"/>
          <p:nvPr/>
        </p:nvSpPr>
        <p:spPr>
          <a:xfrm>
            <a:off x="-369570" y="6311601"/>
            <a:ext cx="54787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dirty="0">
                <a:latin typeface="Gill Sans"/>
              </a:rPr>
              <a:t>Future Leaders Special Issue. </a:t>
            </a:r>
            <a:r>
              <a:rPr lang="en-US" sz="1600" i="1" dirty="0">
                <a:latin typeface="Gill Sans"/>
              </a:rPr>
              <a:t>Trends in Chem.</a:t>
            </a:r>
            <a:r>
              <a:rPr lang="en-US" sz="1600" dirty="0">
                <a:latin typeface="Gill Sans"/>
              </a:rPr>
              <a:t> </a:t>
            </a:r>
            <a:r>
              <a:rPr lang="en-US" sz="1600" b="1" dirty="0">
                <a:latin typeface="Gill San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2186268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88BFD8E-E7B2-E487-44C5-1F2FFF706B11}"/>
              </a:ext>
            </a:extLst>
          </p:cNvPr>
          <p:cNvCxnSpPr>
            <a:cxnSpLocks/>
          </p:cNvCxnSpPr>
          <p:nvPr/>
        </p:nvCxnSpPr>
        <p:spPr>
          <a:xfrm>
            <a:off x="399700" y="894492"/>
            <a:ext cx="1136177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2E37B96C-198D-B911-5A28-ED15B2EB853B}"/>
              </a:ext>
            </a:extLst>
          </p:cNvPr>
          <p:cNvSpPr txBox="1">
            <a:spLocks/>
          </p:cNvSpPr>
          <p:nvPr/>
        </p:nvSpPr>
        <p:spPr>
          <a:xfrm>
            <a:off x="284498" y="83955"/>
            <a:ext cx="11616350" cy="73866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s-ES" sz="3600" dirty="0"/>
              <a:t>AQME: </a:t>
            </a:r>
            <a:r>
              <a:rPr lang="es-ES" sz="3600" dirty="0" err="1"/>
              <a:t>automation</a:t>
            </a:r>
            <a:r>
              <a:rPr lang="es-ES" sz="3600" dirty="0"/>
              <a:t> </a:t>
            </a:r>
            <a:r>
              <a:rPr lang="es-ES" sz="3600" dirty="0" err="1"/>
              <a:t>of</a:t>
            </a:r>
            <a:r>
              <a:rPr lang="es-ES" sz="3600" dirty="0"/>
              <a:t> QM </a:t>
            </a:r>
            <a:r>
              <a:rPr lang="es-ES" sz="3600" dirty="0" err="1"/>
              <a:t>protocols</a:t>
            </a:r>
            <a:endParaRPr lang="en-US" sz="3600" dirty="0"/>
          </a:p>
        </p:txBody>
      </p:sp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E002E0D0-AD2E-BE6A-B724-EFB613891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654" y="13477"/>
            <a:ext cx="1244134" cy="8300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6DF8F85-3849-45D8-5A3E-44FC7D384328}"/>
              </a:ext>
            </a:extLst>
          </p:cNvPr>
          <p:cNvSpPr txBox="1"/>
          <p:nvPr/>
        </p:nvSpPr>
        <p:spPr>
          <a:xfrm>
            <a:off x="129444" y="6448191"/>
            <a:ext cx="61570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dirty="0">
                <a:latin typeface="Gill Sans"/>
              </a:rPr>
              <a:t>Alegre-Requena, Paton &amp; col., </a:t>
            </a:r>
            <a:r>
              <a:rPr lang="en-US" sz="1600" i="1" dirty="0">
                <a:latin typeface="Gill Sans"/>
              </a:rPr>
              <a:t>WIREs. </a:t>
            </a:r>
            <a:r>
              <a:rPr lang="en-US" sz="1600" i="1" dirty="0" err="1">
                <a:latin typeface="Gill Sans"/>
              </a:rPr>
              <a:t>Comput</a:t>
            </a:r>
            <a:r>
              <a:rPr lang="en-US" sz="1600" i="1" dirty="0">
                <a:latin typeface="Gill Sans"/>
              </a:rPr>
              <a:t>. Mol. Sci. </a:t>
            </a:r>
            <a:r>
              <a:rPr lang="en-US" sz="1600" b="1" dirty="0">
                <a:latin typeface="Gill Sans"/>
              </a:rPr>
              <a:t>2023</a:t>
            </a:r>
            <a:r>
              <a:rPr lang="en-US" sz="1600" dirty="0">
                <a:latin typeface="Gill Sans"/>
              </a:rPr>
              <a:t>, e1663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BD2B3890-7E95-484F-AF4B-EF2F33D39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486" y="6443435"/>
            <a:ext cx="783217" cy="338554"/>
          </a:xfrm>
        </p:spPr>
        <p:txBody>
          <a:bodyPr/>
          <a:lstStyle/>
          <a:p>
            <a:fld id="{09A062AA-2C6C-4571-9892-9B3657580B26}" type="slidenum">
              <a:rPr lang="en-US" sz="1400" smtClean="0"/>
              <a:t>26</a:t>
            </a:fld>
            <a:endParaRPr lang="en-US" sz="1400"/>
          </a:p>
        </p:txBody>
      </p:sp>
      <p:pic>
        <p:nvPicPr>
          <p:cNvPr id="25" name="Picture 24" descr="IUI Mixto de Síntesis Química y Catálisis Homogenea (ISQCH) | Universidad  de Zaragoza">
            <a:extLst>
              <a:ext uri="{FF2B5EF4-FFF2-40B4-BE49-F238E27FC236}">
                <a16:creationId xmlns:a16="http://schemas.microsoft.com/office/drawing/2014/main" id="{DA896C91-4D77-6A96-ED04-5E01D618A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35" y="178961"/>
            <a:ext cx="1744679" cy="58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DDBBB5-91E4-A0F5-B4B9-2E2BA89FE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49" y="1869090"/>
            <a:ext cx="11900848" cy="406130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06F2378-C603-B1BF-8FC5-FDAA164ADE5E}"/>
              </a:ext>
            </a:extLst>
          </p:cNvPr>
          <p:cNvSpPr/>
          <p:nvPr/>
        </p:nvSpPr>
        <p:spPr>
          <a:xfrm>
            <a:off x="2000250" y="1787459"/>
            <a:ext cx="6911785" cy="932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0ACA0A-392C-15EC-440A-BD43E83C112F}"/>
              </a:ext>
            </a:extLst>
          </p:cNvPr>
          <p:cNvSpPr/>
          <p:nvPr/>
        </p:nvSpPr>
        <p:spPr>
          <a:xfrm>
            <a:off x="2000250" y="3080312"/>
            <a:ext cx="3794760" cy="2268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4396698-8277-54E7-DC70-24AD5CD0E98F}"/>
              </a:ext>
            </a:extLst>
          </p:cNvPr>
          <p:cNvSpPr/>
          <p:nvPr/>
        </p:nvSpPr>
        <p:spPr>
          <a:xfrm>
            <a:off x="8912035" y="1889990"/>
            <a:ext cx="3279966" cy="3916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694807A-7922-7073-6C7A-0E70F90194CF}"/>
              </a:ext>
            </a:extLst>
          </p:cNvPr>
          <p:cNvSpPr/>
          <p:nvPr/>
        </p:nvSpPr>
        <p:spPr>
          <a:xfrm>
            <a:off x="5456142" y="2720339"/>
            <a:ext cx="3794760" cy="3723095"/>
          </a:xfrm>
          <a:custGeom>
            <a:avLst/>
            <a:gdLst>
              <a:gd name="connsiteX0" fmla="*/ 0 w 3794760"/>
              <a:gd name="connsiteY0" fmla="*/ 0 h 3916450"/>
              <a:gd name="connsiteX1" fmla="*/ 3794760 w 3794760"/>
              <a:gd name="connsiteY1" fmla="*/ 0 h 3916450"/>
              <a:gd name="connsiteX2" fmla="*/ 3794760 w 3794760"/>
              <a:gd name="connsiteY2" fmla="*/ 3916450 h 3916450"/>
              <a:gd name="connsiteX3" fmla="*/ 0 w 3794760"/>
              <a:gd name="connsiteY3" fmla="*/ 3916450 h 3916450"/>
              <a:gd name="connsiteX4" fmla="*/ 0 w 3794760"/>
              <a:gd name="connsiteY4" fmla="*/ 0 h 3916450"/>
              <a:gd name="connsiteX0" fmla="*/ 0 w 3794760"/>
              <a:gd name="connsiteY0" fmla="*/ 0 h 3916450"/>
              <a:gd name="connsiteX1" fmla="*/ 3794760 w 3794760"/>
              <a:gd name="connsiteY1" fmla="*/ 0 h 3916450"/>
              <a:gd name="connsiteX2" fmla="*/ 3794760 w 3794760"/>
              <a:gd name="connsiteY2" fmla="*/ 3916450 h 3916450"/>
              <a:gd name="connsiteX3" fmla="*/ 400050 w 3794760"/>
              <a:gd name="connsiteY3" fmla="*/ 3516400 h 3916450"/>
              <a:gd name="connsiteX4" fmla="*/ 0 w 3794760"/>
              <a:gd name="connsiteY4" fmla="*/ 0 h 3916450"/>
              <a:gd name="connsiteX0" fmla="*/ 0 w 3794760"/>
              <a:gd name="connsiteY0" fmla="*/ 0 h 3916450"/>
              <a:gd name="connsiteX1" fmla="*/ 3794760 w 3794760"/>
              <a:gd name="connsiteY1" fmla="*/ 0 h 3916450"/>
              <a:gd name="connsiteX2" fmla="*/ 3794760 w 3794760"/>
              <a:gd name="connsiteY2" fmla="*/ 3916450 h 3916450"/>
              <a:gd name="connsiteX3" fmla="*/ 605790 w 3794760"/>
              <a:gd name="connsiteY3" fmla="*/ 3482110 h 3916450"/>
              <a:gd name="connsiteX4" fmla="*/ 0 w 3794760"/>
              <a:gd name="connsiteY4" fmla="*/ 0 h 3916450"/>
              <a:gd name="connsiteX0" fmla="*/ 0 w 3794760"/>
              <a:gd name="connsiteY0" fmla="*/ 0 h 3916450"/>
              <a:gd name="connsiteX1" fmla="*/ 3794760 w 3794760"/>
              <a:gd name="connsiteY1" fmla="*/ 0 h 3916450"/>
              <a:gd name="connsiteX2" fmla="*/ 3794760 w 3794760"/>
              <a:gd name="connsiteY2" fmla="*/ 3916450 h 3916450"/>
              <a:gd name="connsiteX3" fmla="*/ 857250 w 3794760"/>
              <a:gd name="connsiteY3" fmla="*/ 3482110 h 3916450"/>
              <a:gd name="connsiteX4" fmla="*/ 0 w 3794760"/>
              <a:gd name="connsiteY4" fmla="*/ 0 h 3916450"/>
              <a:gd name="connsiteX0" fmla="*/ 0 w 3794760"/>
              <a:gd name="connsiteY0" fmla="*/ 0 h 3916450"/>
              <a:gd name="connsiteX1" fmla="*/ 3794760 w 3794760"/>
              <a:gd name="connsiteY1" fmla="*/ 0 h 3916450"/>
              <a:gd name="connsiteX2" fmla="*/ 3794760 w 3794760"/>
              <a:gd name="connsiteY2" fmla="*/ 3916450 h 3916450"/>
              <a:gd name="connsiteX3" fmla="*/ 205740 w 3794760"/>
              <a:gd name="connsiteY3" fmla="*/ 3093490 h 3916450"/>
              <a:gd name="connsiteX4" fmla="*/ 0 w 3794760"/>
              <a:gd name="connsiteY4" fmla="*/ 0 h 391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4760" h="3916450">
                <a:moveTo>
                  <a:pt x="0" y="0"/>
                </a:moveTo>
                <a:lnTo>
                  <a:pt x="3794760" y="0"/>
                </a:lnTo>
                <a:lnTo>
                  <a:pt x="3794760" y="3916450"/>
                </a:lnTo>
                <a:lnTo>
                  <a:pt x="205740" y="309349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5">
            <a:extLst>
              <a:ext uri="{FF2B5EF4-FFF2-40B4-BE49-F238E27FC236}">
                <a16:creationId xmlns:a16="http://schemas.microsoft.com/office/drawing/2014/main" id="{4BC2D10A-E7D7-6DE9-6615-884B29AE49BA}"/>
              </a:ext>
            </a:extLst>
          </p:cNvPr>
          <p:cNvSpPr>
            <a:spLocks/>
          </p:cNvSpPr>
          <p:nvPr/>
        </p:nvSpPr>
        <p:spPr bwMode="auto">
          <a:xfrm>
            <a:off x="355336" y="1443489"/>
            <a:ext cx="29425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65506" bIns="0">
            <a:spAutoFit/>
          </a:bodyPr>
          <a:lstStyle/>
          <a:p>
            <a:pPr marL="44978">
              <a:buSzPct val="77000"/>
            </a:pP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End-to-end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</a:t>
            </a: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workflows</a:t>
            </a:r>
            <a:endParaRPr lang="es-ES" sz="2400" b="1" dirty="0">
              <a:latin typeface="Gill Sans" charset="0"/>
              <a:cs typeface="Gill Sans" charset="0"/>
              <a:sym typeface="Gill Sans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F7726C9-8E36-FE97-1296-00E53B113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287" y="6222539"/>
            <a:ext cx="1728947" cy="40794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96171EA-0BC0-7AC7-DF7F-3001CDCE4560}"/>
              </a:ext>
            </a:extLst>
          </p:cNvPr>
          <p:cNvSpPr txBox="1"/>
          <p:nvPr/>
        </p:nvSpPr>
        <p:spPr>
          <a:xfrm>
            <a:off x="6575049" y="6241843"/>
            <a:ext cx="233698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s-ES" i="1" dirty="0" err="1">
                <a:latin typeface="Gill Sans"/>
              </a:rPr>
              <a:t>sbatch</a:t>
            </a:r>
            <a:r>
              <a:rPr lang="es-ES" i="1" dirty="0">
                <a:latin typeface="Gill Sans"/>
              </a:rPr>
              <a:t> AQME_script.sh</a:t>
            </a:r>
            <a:endParaRPr lang="en-US" b="1" i="1" dirty="0"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402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88BFD8E-E7B2-E487-44C5-1F2FFF706B11}"/>
              </a:ext>
            </a:extLst>
          </p:cNvPr>
          <p:cNvCxnSpPr>
            <a:cxnSpLocks/>
          </p:cNvCxnSpPr>
          <p:nvPr/>
        </p:nvCxnSpPr>
        <p:spPr>
          <a:xfrm>
            <a:off x="399700" y="894492"/>
            <a:ext cx="1136177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2E37B96C-198D-B911-5A28-ED15B2EB853B}"/>
              </a:ext>
            </a:extLst>
          </p:cNvPr>
          <p:cNvSpPr txBox="1">
            <a:spLocks/>
          </p:cNvSpPr>
          <p:nvPr/>
        </p:nvSpPr>
        <p:spPr>
          <a:xfrm>
            <a:off x="284498" y="83955"/>
            <a:ext cx="11616350" cy="73866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s-ES" sz="3600" dirty="0"/>
              <a:t>AQME: </a:t>
            </a:r>
            <a:r>
              <a:rPr lang="es-ES" sz="3600" dirty="0" err="1"/>
              <a:t>automation</a:t>
            </a:r>
            <a:r>
              <a:rPr lang="es-ES" sz="3600" dirty="0"/>
              <a:t> </a:t>
            </a:r>
            <a:r>
              <a:rPr lang="es-ES" sz="3600" dirty="0" err="1"/>
              <a:t>of</a:t>
            </a:r>
            <a:r>
              <a:rPr lang="es-ES" sz="3600" dirty="0"/>
              <a:t> QM </a:t>
            </a:r>
            <a:r>
              <a:rPr lang="es-ES" sz="3600" dirty="0" err="1"/>
              <a:t>protocols</a:t>
            </a:r>
            <a:endParaRPr lang="en-US" sz="3600" dirty="0"/>
          </a:p>
        </p:txBody>
      </p:sp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E002E0D0-AD2E-BE6A-B724-EFB613891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654" y="13477"/>
            <a:ext cx="1244134" cy="8300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6DF8F85-3849-45D8-5A3E-44FC7D384328}"/>
              </a:ext>
            </a:extLst>
          </p:cNvPr>
          <p:cNvSpPr txBox="1"/>
          <p:nvPr/>
        </p:nvSpPr>
        <p:spPr>
          <a:xfrm>
            <a:off x="129444" y="6448191"/>
            <a:ext cx="61570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dirty="0">
                <a:latin typeface="Gill Sans"/>
              </a:rPr>
              <a:t>Alegre-Requena, Paton &amp; col., </a:t>
            </a:r>
            <a:r>
              <a:rPr lang="en-US" sz="1600" i="1" dirty="0">
                <a:latin typeface="Gill Sans"/>
              </a:rPr>
              <a:t>WIREs. </a:t>
            </a:r>
            <a:r>
              <a:rPr lang="en-US" sz="1600" i="1" dirty="0" err="1">
                <a:latin typeface="Gill Sans"/>
              </a:rPr>
              <a:t>Comput</a:t>
            </a:r>
            <a:r>
              <a:rPr lang="en-US" sz="1600" i="1" dirty="0">
                <a:latin typeface="Gill Sans"/>
              </a:rPr>
              <a:t>. Mol. Sci. </a:t>
            </a:r>
            <a:r>
              <a:rPr lang="en-US" sz="1600" b="1" dirty="0">
                <a:latin typeface="Gill Sans"/>
              </a:rPr>
              <a:t>2023</a:t>
            </a:r>
            <a:r>
              <a:rPr lang="en-US" sz="1600" dirty="0">
                <a:latin typeface="Gill Sans"/>
              </a:rPr>
              <a:t>, e1663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BD2B3890-7E95-484F-AF4B-EF2F33D39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486" y="6443435"/>
            <a:ext cx="783217" cy="338554"/>
          </a:xfrm>
        </p:spPr>
        <p:txBody>
          <a:bodyPr/>
          <a:lstStyle/>
          <a:p>
            <a:fld id="{09A062AA-2C6C-4571-9892-9B3657580B26}" type="slidenum">
              <a:rPr lang="en-US" sz="1400" smtClean="0"/>
              <a:t>27</a:t>
            </a:fld>
            <a:endParaRPr lang="en-US" sz="1400"/>
          </a:p>
        </p:txBody>
      </p:sp>
      <p:pic>
        <p:nvPicPr>
          <p:cNvPr id="25" name="Picture 24" descr="IUI Mixto de Síntesis Química y Catálisis Homogenea (ISQCH) | Universidad  de Zaragoza">
            <a:extLst>
              <a:ext uri="{FF2B5EF4-FFF2-40B4-BE49-F238E27FC236}">
                <a16:creationId xmlns:a16="http://schemas.microsoft.com/office/drawing/2014/main" id="{DA896C91-4D77-6A96-ED04-5E01D618A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35" y="178961"/>
            <a:ext cx="1744679" cy="58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DDBBB5-91E4-A0F5-B4B9-2E2BA89FE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49" y="1869090"/>
            <a:ext cx="11900848" cy="406130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B0ACA0A-392C-15EC-440A-BD43E83C112F}"/>
              </a:ext>
            </a:extLst>
          </p:cNvPr>
          <p:cNvSpPr/>
          <p:nvPr/>
        </p:nvSpPr>
        <p:spPr>
          <a:xfrm>
            <a:off x="6665595" y="5692138"/>
            <a:ext cx="1461135" cy="494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E32E740A-E13E-CF83-D650-9F1682E4E869}"/>
              </a:ext>
            </a:extLst>
          </p:cNvPr>
          <p:cNvSpPr>
            <a:spLocks/>
          </p:cNvSpPr>
          <p:nvPr/>
        </p:nvSpPr>
        <p:spPr bwMode="auto">
          <a:xfrm>
            <a:off x="355336" y="1443489"/>
            <a:ext cx="29425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65506" bIns="0">
            <a:spAutoFit/>
          </a:bodyPr>
          <a:lstStyle/>
          <a:p>
            <a:pPr marL="44978">
              <a:buSzPct val="77000"/>
            </a:pP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End-to-end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</a:t>
            </a: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workflows</a:t>
            </a:r>
            <a:endParaRPr lang="es-ES" sz="2400" b="1" dirty="0">
              <a:latin typeface="Gill Sans" charset="0"/>
              <a:cs typeface="Gill Sans" charset="0"/>
              <a:sym typeface="Gill Sans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EDB5DB-71DB-9756-05B3-1D1D635840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287" y="6222539"/>
            <a:ext cx="1728947" cy="4079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8DCA18-E45E-9625-EC75-3015D8E6E404}"/>
              </a:ext>
            </a:extLst>
          </p:cNvPr>
          <p:cNvSpPr txBox="1"/>
          <p:nvPr/>
        </p:nvSpPr>
        <p:spPr>
          <a:xfrm>
            <a:off x="6575049" y="6241843"/>
            <a:ext cx="233698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s-ES" i="1" dirty="0" err="1">
                <a:latin typeface="Gill Sans"/>
              </a:rPr>
              <a:t>sbatch</a:t>
            </a:r>
            <a:r>
              <a:rPr lang="es-ES" i="1" dirty="0">
                <a:latin typeface="Gill Sans"/>
              </a:rPr>
              <a:t> AQME_script.sh</a:t>
            </a:r>
            <a:endParaRPr lang="en-US" b="1" i="1" dirty="0"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324214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88BFD8E-E7B2-E487-44C5-1F2FFF706B11}"/>
              </a:ext>
            </a:extLst>
          </p:cNvPr>
          <p:cNvCxnSpPr>
            <a:cxnSpLocks/>
          </p:cNvCxnSpPr>
          <p:nvPr/>
        </p:nvCxnSpPr>
        <p:spPr>
          <a:xfrm>
            <a:off x="399700" y="894492"/>
            <a:ext cx="1136177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2E37B96C-198D-B911-5A28-ED15B2EB853B}"/>
              </a:ext>
            </a:extLst>
          </p:cNvPr>
          <p:cNvSpPr txBox="1">
            <a:spLocks/>
          </p:cNvSpPr>
          <p:nvPr/>
        </p:nvSpPr>
        <p:spPr>
          <a:xfrm>
            <a:off x="284498" y="83955"/>
            <a:ext cx="11616350" cy="73866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s-ES" sz="3600" dirty="0"/>
              <a:t>AQME: </a:t>
            </a:r>
            <a:r>
              <a:rPr lang="es-ES" sz="3600" dirty="0" err="1"/>
              <a:t>automation</a:t>
            </a:r>
            <a:r>
              <a:rPr lang="es-ES" sz="3600" dirty="0"/>
              <a:t> </a:t>
            </a:r>
            <a:r>
              <a:rPr lang="es-ES" sz="3600" dirty="0" err="1"/>
              <a:t>of</a:t>
            </a:r>
            <a:r>
              <a:rPr lang="es-ES" sz="3600" dirty="0"/>
              <a:t> QM </a:t>
            </a:r>
            <a:r>
              <a:rPr lang="es-ES" sz="3600" dirty="0" err="1"/>
              <a:t>protocols</a:t>
            </a:r>
            <a:endParaRPr lang="en-US" sz="3600" dirty="0"/>
          </a:p>
        </p:txBody>
      </p:sp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E002E0D0-AD2E-BE6A-B724-EFB613891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654" y="13477"/>
            <a:ext cx="1244134" cy="8300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6DF8F85-3849-45D8-5A3E-44FC7D384328}"/>
              </a:ext>
            </a:extLst>
          </p:cNvPr>
          <p:cNvSpPr txBox="1"/>
          <p:nvPr/>
        </p:nvSpPr>
        <p:spPr>
          <a:xfrm>
            <a:off x="129444" y="6448191"/>
            <a:ext cx="61570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dirty="0">
                <a:latin typeface="Gill Sans"/>
              </a:rPr>
              <a:t>Alegre-Requena, Paton &amp; col., </a:t>
            </a:r>
            <a:r>
              <a:rPr lang="en-US" sz="1600" i="1" dirty="0">
                <a:latin typeface="Gill Sans"/>
              </a:rPr>
              <a:t>WIREs. </a:t>
            </a:r>
            <a:r>
              <a:rPr lang="en-US" sz="1600" i="1" dirty="0" err="1">
                <a:latin typeface="Gill Sans"/>
              </a:rPr>
              <a:t>Comput</a:t>
            </a:r>
            <a:r>
              <a:rPr lang="en-US" sz="1600" i="1" dirty="0">
                <a:latin typeface="Gill Sans"/>
              </a:rPr>
              <a:t>. Mol. Sci. </a:t>
            </a:r>
            <a:r>
              <a:rPr lang="en-US" sz="1600" b="1" dirty="0">
                <a:latin typeface="Gill Sans"/>
              </a:rPr>
              <a:t>2023</a:t>
            </a:r>
            <a:r>
              <a:rPr lang="en-US" sz="1600" dirty="0">
                <a:latin typeface="Gill Sans"/>
              </a:rPr>
              <a:t>, e1663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BD2B3890-7E95-484F-AF4B-EF2F33D39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486" y="6443435"/>
            <a:ext cx="783217" cy="338554"/>
          </a:xfrm>
        </p:spPr>
        <p:txBody>
          <a:bodyPr/>
          <a:lstStyle/>
          <a:p>
            <a:fld id="{09A062AA-2C6C-4571-9892-9B3657580B26}" type="slidenum">
              <a:rPr lang="en-US" sz="1400" smtClean="0"/>
              <a:t>28</a:t>
            </a:fld>
            <a:endParaRPr lang="en-US" sz="1400"/>
          </a:p>
        </p:txBody>
      </p:sp>
      <p:pic>
        <p:nvPicPr>
          <p:cNvPr id="25" name="Picture 24" descr="IUI Mixto de Síntesis Química y Catálisis Homogenea (ISQCH) | Universidad  de Zaragoza">
            <a:extLst>
              <a:ext uri="{FF2B5EF4-FFF2-40B4-BE49-F238E27FC236}">
                <a16:creationId xmlns:a16="http://schemas.microsoft.com/office/drawing/2014/main" id="{DA896C91-4D77-6A96-ED04-5E01D618A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35" y="178961"/>
            <a:ext cx="1744679" cy="58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DDBBB5-91E4-A0F5-B4B9-2E2BA89FE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49" y="1869090"/>
            <a:ext cx="11900848" cy="406130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B0ACA0A-392C-15EC-440A-BD43E83C112F}"/>
              </a:ext>
            </a:extLst>
          </p:cNvPr>
          <p:cNvSpPr/>
          <p:nvPr/>
        </p:nvSpPr>
        <p:spPr>
          <a:xfrm>
            <a:off x="6665595" y="5692138"/>
            <a:ext cx="1461135" cy="494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E32E740A-E13E-CF83-D650-9F1682E4E869}"/>
              </a:ext>
            </a:extLst>
          </p:cNvPr>
          <p:cNvSpPr>
            <a:spLocks/>
          </p:cNvSpPr>
          <p:nvPr/>
        </p:nvSpPr>
        <p:spPr bwMode="auto">
          <a:xfrm>
            <a:off x="355336" y="1443489"/>
            <a:ext cx="29425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65506" bIns="0">
            <a:spAutoFit/>
          </a:bodyPr>
          <a:lstStyle/>
          <a:p>
            <a:pPr marL="44978">
              <a:buSzPct val="77000"/>
            </a:pP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End-to-end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</a:t>
            </a: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workflows</a:t>
            </a:r>
            <a:endParaRPr lang="es-ES" sz="2400" b="1" dirty="0">
              <a:latin typeface="Gill Sans" charset="0"/>
              <a:cs typeface="Gill Sans" charset="0"/>
              <a:sym typeface="Gill Sans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EDB5DB-71DB-9756-05B3-1D1D635840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287" y="6222539"/>
            <a:ext cx="1728947" cy="4079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8DCA18-E45E-9625-EC75-3015D8E6E404}"/>
              </a:ext>
            </a:extLst>
          </p:cNvPr>
          <p:cNvSpPr txBox="1"/>
          <p:nvPr/>
        </p:nvSpPr>
        <p:spPr>
          <a:xfrm>
            <a:off x="6575049" y="6241843"/>
            <a:ext cx="233698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s-ES" i="1" dirty="0" err="1">
                <a:latin typeface="Gill Sans"/>
              </a:rPr>
              <a:t>sbatch</a:t>
            </a:r>
            <a:r>
              <a:rPr lang="es-ES" i="1" dirty="0">
                <a:latin typeface="Gill Sans"/>
              </a:rPr>
              <a:t> AQME_script.sh</a:t>
            </a:r>
            <a:endParaRPr lang="en-US" b="1" i="1" dirty="0">
              <a:latin typeface="Gill San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B939B2-1AE2-EE43-0638-12000F530B92}"/>
              </a:ext>
            </a:extLst>
          </p:cNvPr>
          <p:cNvSpPr/>
          <p:nvPr/>
        </p:nvSpPr>
        <p:spPr>
          <a:xfrm>
            <a:off x="-1" y="1793590"/>
            <a:ext cx="12049751" cy="423709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CFB0C4-C86C-4A22-06EF-E672FBD1E5F5}"/>
              </a:ext>
            </a:extLst>
          </p:cNvPr>
          <p:cNvSpPr txBox="1"/>
          <p:nvPr/>
        </p:nvSpPr>
        <p:spPr>
          <a:xfrm>
            <a:off x="4744178" y="5310731"/>
            <a:ext cx="6157056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2000" dirty="0">
                <a:latin typeface="Gill Sans"/>
              </a:rPr>
              <a:t>CESGA users, you can just change SMILES and run!</a:t>
            </a:r>
          </a:p>
          <a:p>
            <a:pPr algn="ctr"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2000" dirty="0">
                <a:latin typeface="Gill Sans"/>
              </a:rPr>
              <a:t>Also, you can edit the AQME commands and run</a:t>
            </a:r>
          </a:p>
        </p:txBody>
      </p:sp>
    </p:spTree>
    <p:extLst>
      <p:ext uri="{BB962C8B-B14F-4D97-AF65-F5344CB8AC3E}">
        <p14:creationId xmlns:p14="http://schemas.microsoft.com/office/powerpoint/2010/main" val="397620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681CC-1E61-75C3-A29E-D4E1D3BF6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1441954-CA40-31C2-CCD5-E360E81C1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707" y="1148822"/>
            <a:ext cx="7781268" cy="558698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73357C9-37C5-3DB6-3ABF-A9A9303E108B}"/>
              </a:ext>
            </a:extLst>
          </p:cNvPr>
          <p:cNvCxnSpPr>
            <a:cxnSpLocks/>
          </p:cNvCxnSpPr>
          <p:nvPr/>
        </p:nvCxnSpPr>
        <p:spPr>
          <a:xfrm>
            <a:off x="399700" y="894492"/>
            <a:ext cx="1136177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72207205-A7C4-81C6-24F8-2B1EA1525181}"/>
              </a:ext>
            </a:extLst>
          </p:cNvPr>
          <p:cNvSpPr txBox="1">
            <a:spLocks/>
          </p:cNvSpPr>
          <p:nvPr/>
        </p:nvSpPr>
        <p:spPr>
          <a:xfrm>
            <a:off x="284498" y="83955"/>
            <a:ext cx="11616350" cy="73866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n-US" sz="3600" dirty="0"/>
              <a:t>Research focus (hobby)</a:t>
            </a:r>
          </a:p>
        </p:txBody>
      </p:sp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4C605753-9E47-B45F-8EC8-E4FDEF3BC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7654" y="13477"/>
            <a:ext cx="1244134" cy="830042"/>
          </a:xfrm>
          <a:prstGeom prst="rect">
            <a:avLst/>
          </a:prstGeom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1FAEF618-EF4F-02D9-119C-BEC30556F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486" y="6443435"/>
            <a:ext cx="783217" cy="338554"/>
          </a:xfrm>
        </p:spPr>
        <p:txBody>
          <a:bodyPr/>
          <a:lstStyle/>
          <a:p>
            <a:fld id="{09A062AA-2C6C-4571-9892-9B3657580B26}" type="slidenum">
              <a:rPr lang="en-US" sz="1400" smtClean="0"/>
              <a:t>3</a:t>
            </a:fld>
            <a:endParaRPr lang="en-US" sz="1400"/>
          </a:p>
        </p:txBody>
      </p:sp>
      <p:pic>
        <p:nvPicPr>
          <p:cNvPr id="7" name="Picture 6" descr="IUI Mixto de Síntesis Química y Catálisis Homogenea (ISQCH) | Universidad  de Zaragoza">
            <a:extLst>
              <a:ext uri="{FF2B5EF4-FFF2-40B4-BE49-F238E27FC236}">
                <a16:creationId xmlns:a16="http://schemas.microsoft.com/office/drawing/2014/main" id="{46814E2F-B026-B803-7FA8-52A6D7FD2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35" y="178961"/>
            <a:ext cx="1744679" cy="58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0849EC-2BB5-C347-4762-5037CF1768BF}"/>
              </a:ext>
            </a:extLst>
          </p:cNvPr>
          <p:cNvSpPr txBox="1"/>
          <p:nvPr/>
        </p:nvSpPr>
        <p:spPr>
          <a:xfrm>
            <a:off x="-15239" y="6151047"/>
            <a:ext cx="28309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>
                <a:latin typeface="Gill Sans"/>
              </a:rPr>
              <a:t>Future Leaders Special Issue. </a:t>
            </a:r>
          </a:p>
          <a:p>
            <a:pPr algn="ctr"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i="1" dirty="0">
                <a:latin typeface="Gill Sans"/>
              </a:rPr>
              <a:t>Trends in Chem.</a:t>
            </a:r>
            <a:r>
              <a:rPr lang="en-US" sz="1600" dirty="0">
                <a:latin typeface="Gill Sans"/>
              </a:rPr>
              <a:t> </a:t>
            </a:r>
            <a:r>
              <a:rPr lang="en-US" sz="1600" b="1" dirty="0">
                <a:latin typeface="Gill Sans"/>
              </a:rPr>
              <a:t>2024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E0E3DD-8E3F-E581-9BF1-75F0F977306C}"/>
              </a:ext>
            </a:extLst>
          </p:cNvPr>
          <p:cNvSpPr/>
          <p:nvPr/>
        </p:nvSpPr>
        <p:spPr>
          <a:xfrm>
            <a:off x="2686050" y="3920490"/>
            <a:ext cx="8195310" cy="285355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75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88BFD8E-E7B2-E487-44C5-1F2FFF706B11}"/>
              </a:ext>
            </a:extLst>
          </p:cNvPr>
          <p:cNvCxnSpPr>
            <a:cxnSpLocks/>
          </p:cNvCxnSpPr>
          <p:nvPr/>
        </p:nvCxnSpPr>
        <p:spPr>
          <a:xfrm>
            <a:off x="399700" y="894492"/>
            <a:ext cx="1136177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2E37B96C-198D-B911-5A28-ED15B2EB853B}"/>
              </a:ext>
            </a:extLst>
          </p:cNvPr>
          <p:cNvSpPr txBox="1">
            <a:spLocks/>
          </p:cNvSpPr>
          <p:nvPr/>
        </p:nvSpPr>
        <p:spPr>
          <a:xfrm>
            <a:off x="284498" y="83955"/>
            <a:ext cx="11616350" cy="73866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s-ES" sz="3600" dirty="0"/>
              <a:t>AQME: </a:t>
            </a:r>
            <a:r>
              <a:rPr lang="es-ES" sz="3600" dirty="0" err="1"/>
              <a:t>automation</a:t>
            </a:r>
            <a:r>
              <a:rPr lang="es-ES" sz="3600" dirty="0"/>
              <a:t> </a:t>
            </a:r>
            <a:r>
              <a:rPr lang="es-ES" sz="3600" dirty="0" err="1"/>
              <a:t>of</a:t>
            </a:r>
            <a:r>
              <a:rPr lang="es-ES" sz="3600" dirty="0"/>
              <a:t> QM </a:t>
            </a:r>
            <a:r>
              <a:rPr lang="es-ES" sz="3600" dirty="0" err="1"/>
              <a:t>protocols</a:t>
            </a:r>
            <a:endParaRPr lang="en-US" sz="3600" dirty="0"/>
          </a:p>
        </p:txBody>
      </p:sp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E002E0D0-AD2E-BE6A-B724-EFB613891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654" y="13477"/>
            <a:ext cx="1244134" cy="8300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C1BA77-7BBE-A26D-11C4-39CCC8051411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78" y="2166991"/>
            <a:ext cx="11020589" cy="424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6DF8F85-3849-45D8-5A3E-44FC7D384328}"/>
              </a:ext>
            </a:extLst>
          </p:cNvPr>
          <p:cNvSpPr txBox="1"/>
          <p:nvPr/>
        </p:nvSpPr>
        <p:spPr>
          <a:xfrm>
            <a:off x="129443" y="6448191"/>
            <a:ext cx="10255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dirty="0">
                <a:latin typeface="Gill Sans"/>
              </a:rPr>
              <a:t>Alegre-Requena, Paton &amp; col., </a:t>
            </a:r>
            <a:r>
              <a:rPr lang="en-US" sz="1600" i="1" dirty="0">
                <a:latin typeface="Gill Sans"/>
              </a:rPr>
              <a:t>WIREs. </a:t>
            </a:r>
            <a:r>
              <a:rPr lang="en-US" sz="1600" i="1" dirty="0" err="1">
                <a:latin typeface="Gill Sans"/>
              </a:rPr>
              <a:t>Comput</a:t>
            </a:r>
            <a:r>
              <a:rPr lang="en-US" sz="1600" i="1" dirty="0">
                <a:latin typeface="Gill Sans"/>
              </a:rPr>
              <a:t>. Mol. Sci. </a:t>
            </a:r>
            <a:r>
              <a:rPr lang="en-US" sz="1600" b="1" dirty="0">
                <a:latin typeface="Gill Sans"/>
              </a:rPr>
              <a:t>2023</a:t>
            </a:r>
            <a:r>
              <a:rPr lang="en-US" sz="1600" dirty="0">
                <a:latin typeface="Gill Sans"/>
              </a:rPr>
              <a:t>, e1663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7D84035-6244-DA9A-CE95-760BD8BF060E}"/>
              </a:ext>
            </a:extLst>
          </p:cNvPr>
          <p:cNvSpPr>
            <a:spLocks/>
          </p:cNvSpPr>
          <p:nvPr/>
        </p:nvSpPr>
        <p:spPr bwMode="auto">
          <a:xfrm>
            <a:off x="355336" y="1443489"/>
            <a:ext cx="25487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65506" bIns="0">
            <a:spAutoFit/>
          </a:bodyPr>
          <a:lstStyle/>
          <a:p>
            <a:pPr marL="44978">
              <a:buSzPct val="77000"/>
            </a:pP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Overview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</a:t>
            </a: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of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AQME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28D73439-1435-F25D-B443-9AA5170ACC81}"/>
              </a:ext>
            </a:extLst>
          </p:cNvPr>
          <p:cNvSpPr>
            <a:spLocks/>
          </p:cNvSpPr>
          <p:nvPr/>
        </p:nvSpPr>
        <p:spPr bwMode="auto">
          <a:xfrm>
            <a:off x="8473337" y="1522800"/>
            <a:ext cx="169338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65506" bIns="0">
            <a:spAutoFit/>
          </a:bodyPr>
          <a:lstStyle/>
          <a:p>
            <a:pPr algn="ctr">
              <a:buSzPct val="77000"/>
            </a:pPr>
            <a:r>
              <a:rPr lang="en-US" dirty="0">
                <a:latin typeface="Gill Sans" charset="0"/>
                <a:cs typeface="Gill Sans" charset="0"/>
                <a:sym typeface="Gill Sans" charset="0"/>
              </a:rPr>
              <a:t>Shree </a:t>
            </a:r>
            <a:r>
              <a:rPr lang="en-US" dirty="0" err="1">
                <a:latin typeface="Gill Sans" charset="0"/>
                <a:cs typeface="Gill Sans" charset="0"/>
                <a:sym typeface="Gill Sans" charset="0"/>
              </a:rPr>
              <a:t>Sowndarya</a:t>
            </a:r>
            <a:endParaRPr lang="en-US" dirty="0">
              <a:latin typeface="Gill Sans" charset="0"/>
              <a:cs typeface="Gill Sans" charset="0"/>
              <a:sym typeface="Gill Sans" charset="0"/>
            </a:endParaRPr>
          </a:p>
        </p:txBody>
      </p:sp>
      <p:pic>
        <p:nvPicPr>
          <p:cNvPr id="15" name="Picture 2" descr="shreesowndarya (Shree Sowndarya Santhanalakkshmi Vejaykummar) · GitHub">
            <a:extLst>
              <a:ext uri="{FF2B5EF4-FFF2-40B4-BE49-F238E27FC236}">
                <a16:creationId xmlns:a16="http://schemas.microsoft.com/office/drawing/2014/main" id="{D9343D2A-AE19-666A-4017-4A088BD47B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5" t="26405" r="30134" b="20954"/>
          <a:stretch/>
        </p:blipFill>
        <p:spPr bwMode="auto">
          <a:xfrm>
            <a:off x="10384571" y="981683"/>
            <a:ext cx="1359234" cy="1359234"/>
          </a:xfrm>
          <a:prstGeom prst="ellipse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98241DF9-5DC6-DB57-7102-75A1A979C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486" y="6443435"/>
            <a:ext cx="783217" cy="338554"/>
          </a:xfrm>
        </p:spPr>
        <p:txBody>
          <a:bodyPr/>
          <a:lstStyle/>
          <a:p>
            <a:fld id="{09A062AA-2C6C-4571-9892-9B3657580B26}" type="slidenum">
              <a:rPr lang="en-US" sz="1400" smtClean="0"/>
              <a:t>4</a:t>
            </a:fld>
            <a:endParaRPr lang="en-US" sz="1400"/>
          </a:p>
        </p:txBody>
      </p:sp>
      <p:pic>
        <p:nvPicPr>
          <p:cNvPr id="7" name="Picture 6" descr="IUI Mixto de Síntesis Química y Catálisis Homogenea (ISQCH) | Universidad  de Zaragoza">
            <a:extLst>
              <a:ext uri="{FF2B5EF4-FFF2-40B4-BE49-F238E27FC236}">
                <a16:creationId xmlns:a16="http://schemas.microsoft.com/office/drawing/2014/main" id="{BDF0A84A-B262-41DC-72B5-651D73947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35" y="178961"/>
            <a:ext cx="1744679" cy="58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06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BD0C8-CA9A-F0D8-EE2A-3BFF12A21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B40F3CB-1BAA-EC66-B157-B1D0A633ED69}"/>
              </a:ext>
            </a:extLst>
          </p:cNvPr>
          <p:cNvCxnSpPr>
            <a:cxnSpLocks/>
          </p:cNvCxnSpPr>
          <p:nvPr/>
        </p:nvCxnSpPr>
        <p:spPr>
          <a:xfrm>
            <a:off x="399700" y="894492"/>
            <a:ext cx="1136177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4404A0E3-86D0-968E-E25F-F7AF11287E84}"/>
              </a:ext>
            </a:extLst>
          </p:cNvPr>
          <p:cNvSpPr txBox="1">
            <a:spLocks/>
          </p:cNvSpPr>
          <p:nvPr/>
        </p:nvSpPr>
        <p:spPr>
          <a:xfrm>
            <a:off x="284498" y="83955"/>
            <a:ext cx="11616350" cy="73866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s-ES" sz="3600" dirty="0"/>
              <a:t>AQME: </a:t>
            </a:r>
            <a:r>
              <a:rPr lang="es-ES" sz="3600" dirty="0" err="1"/>
              <a:t>automation</a:t>
            </a:r>
            <a:r>
              <a:rPr lang="es-ES" sz="3600" dirty="0"/>
              <a:t> </a:t>
            </a:r>
            <a:r>
              <a:rPr lang="es-ES" sz="3600" dirty="0" err="1"/>
              <a:t>of</a:t>
            </a:r>
            <a:r>
              <a:rPr lang="es-ES" sz="3600" dirty="0"/>
              <a:t> QM </a:t>
            </a:r>
            <a:r>
              <a:rPr lang="es-ES" sz="3600" dirty="0" err="1"/>
              <a:t>protocols</a:t>
            </a:r>
            <a:endParaRPr lang="en-US" sz="3600" dirty="0"/>
          </a:p>
        </p:txBody>
      </p:sp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12A4E256-7D8C-0B66-4BBC-66D71CD41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654" y="13477"/>
            <a:ext cx="1244134" cy="830042"/>
          </a:xfrm>
          <a:prstGeom prst="rect">
            <a:avLst/>
          </a:prstGeom>
        </p:spPr>
      </p:pic>
      <p:sp>
        <p:nvSpPr>
          <p:cNvPr id="2" name="Rectangle 5">
            <a:extLst>
              <a:ext uri="{FF2B5EF4-FFF2-40B4-BE49-F238E27FC236}">
                <a16:creationId xmlns:a16="http://schemas.microsoft.com/office/drawing/2014/main" id="{22545AF3-28BB-AEB7-3AE0-92D8F85A7486}"/>
              </a:ext>
            </a:extLst>
          </p:cNvPr>
          <p:cNvSpPr>
            <a:spLocks/>
          </p:cNvSpPr>
          <p:nvPr/>
        </p:nvSpPr>
        <p:spPr bwMode="auto">
          <a:xfrm>
            <a:off x="355336" y="1271056"/>
            <a:ext cx="63083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65506" bIns="0">
            <a:spAutoFit/>
          </a:bodyPr>
          <a:lstStyle/>
          <a:p>
            <a:pPr marL="44978">
              <a:buSzPct val="77000"/>
            </a:pP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Installation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(</a:t>
            </a: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instructions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en </a:t>
            </a: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Read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</a:t>
            </a: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the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</a:t>
            </a: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Docs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)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0F06F8CE-4626-DC22-DA62-63C67C5AE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486" y="6443435"/>
            <a:ext cx="783217" cy="338554"/>
          </a:xfrm>
        </p:spPr>
        <p:txBody>
          <a:bodyPr/>
          <a:lstStyle/>
          <a:p>
            <a:fld id="{09A062AA-2C6C-4571-9892-9B3657580B26}" type="slidenum">
              <a:rPr lang="en-US" sz="1400" smtClean="0"/>
              <a:t>5</a:t>
            </a:fld>
            <a:endParaRPr lang="en-US" sz="1400"/>
          </a:p>
        </p:txBody>
      </p:sp>
      <p:pic>
        <p:nvPicPr>
          <p:cNvPr id="9" name="Picture 8" descr="IUI Mixto de Síntesis Química y Catálisis Homogenea (ISQCH) | Universidad  de Zaragoza">
            <a:extLst>
              <a:ext uri="{FF2B5EF4-FFF2-40B4-BE49-F238E27FC236}">
                <a16:creationId xmlns:a16="http://schemas.microsoft.com/office/drawing/2014/main" id="{2B0452DC-0860-52F1-85CA-6DB24F94F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35" y="178961"/>
            <a:ext cx="1744679" cy="58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4D9FDE-270B-B283-86B2-525A8B571399}"/>
              </a:ext>
            </a:extLst>
          </p:cNvPr>
          <p:cNvSpPr txBox="1"/>
          <p:nvPr/>
        </p:nvSpPr>
        <p:spPr>
          <a:xfrm>
            <a:off x="129443" y="6413901"/>
            <a:ext cx="10255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dirty="0">
                <a:latin typeface="Gill Sans"/>
              </a:rPr>
              <a:t>https://aqme.readthedocs.io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BCEAD59-3236-92F6-3000-B9A10469C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673" y="2015249"/>
            <a:ext cx="6025463" cy="47587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F1E53D-D7CD-45C3-D1A1-79104F0BC1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891" y="1393430"/>
            <a:ext cx="1423144" cy="4029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0645AD-6200-5BF9-0639-01C228DC7E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6810" y="1182157"/>
            <a:ext cx="2615519" cy="8442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6EB8EA3-0DF9-14BE-7760-4D30A6FA9752}"/>
              </a:ext>
            </a:extLst>
          </p:cNvPr>
          <p:cNvSpPr txBox="1"/>
          <p:nvPr/>
        </p:nvSpPr>
        <p:spPr>
          <a:xfrm>
            <a:off x="62106" y="4119990"/>
            <a:ext cx="6097904" cy="1843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7878" indent="-342900">
              <a:lnSpc>
                <a:spcPct val="200000"/>
              </a:lnSpc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conda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install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conda-forge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9177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openbabel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=3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.1.1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  <a:sym typeface="Gill Sans" charset="0"/>
            </a:endParaRPr>
          </a:p>
          <a:p>
            <a:pPr marL="387878" indent="-342900">
              <a:lnSpc>
                <a:spcPct val="200000"/>
              </a:lnSpc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rPr>
              <a:t>conda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rPr>
              <a:t>install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rPr>
              <a:t> -y -c conda-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rPr>
              <a:t>forge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rPr>
              <a:t>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rPr>
              <a:t>xtb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rPr>
              <a:t>=6.7.1 </a:t>
            </a:r>
          </a:p>
          <a:p>
            <a:pPr marL="387878" indent="-342900">
              <a:lnSpc>
                <a:spcPct val="200000"/>
              </a:lnSpc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rPr>
              <a:t>pip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rPr>
              <a:t>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rPr>
              <a:t>install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rPr>
              <a:t> aqme</a:t>
            </a:r>
          </a:p>
        </p:txBody>
      </p:sp>
    </p:spTree>
    <p:extLst>
      <p:ext uri="{BB962C8B-B14F-4D97-AF65-F5344CB8AC3E}">
        <p14:creationId xmlns:p14="http://schemas.microsoft.com/office/powerpoint/2010/main" val="3394577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3402C-216C-6D60-B7D9-7C98D2777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39A2C2F-8142-9FC6-32FB-D92901443BB4}"/>
              </a:ext>
            </a:extLst>
          </p:cNvPr>
          <p:cNvCxnSpPr>
            <a:cxnSpLocks/>
          </p:cNvCxnSpPr>
          <p:nvPr/>
        </p:nvCxnSpPr>
        <p:spPr>
          <a:xfrm>
            <a:off x="399700" y="894492"/>
            <a:ext cx="1136177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46FA3CDB-7447-211C-13E9-104A303A74D6}"/>
              </a:ext>
            </a:extLst>
          </p:cNvPr>
          <p:cNvSpPr txBox="1">
            <a:spLocks/>
          </p:cNvSpPr>
          <p:nvPr/>
        </p:nvSpPr>
        <p:spPr>
          <a:xfrm>
            <a:off x="284498" y="83955"/>
            <a:ext cx="11616350" cy="73866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s-ES" sz="3600" dirty="0"/>
              <a:t>AQME: </a:t>
            </a:r>
            <a:r>
              <a:rPr lang="es-ES" sz="3600" dirty="0" err="1"/>
              <a:t>automation</a:t>
            </a:r>
            <a:r>
              <a:rPr lang="es-ES" sz="3600" dirty="0"/>
              <a:t> </a:t>
            </a:r>
            <a:r>
              <a:rPr lang="es-ES" sz="3600" dirty="0" err="1"/>
              <a:t>of</a:t>
            </a:r>
            <a:r>
              <a:rPr lang="es-ES" sz="3600" dirty="0"/>
              <a:t> QM </a:t>
            </a:r>
            <a:r>
              <a:rPr lang="es-ES" sz="3600" dirty="0" err="1"/>
              <a:t>protocols</a:t>
            </a:r>
            <a:endParaRPr lang="en-US" sz="3600" dirty="0"/>
          </a:p>
        </p:txBody>
      </p:sp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00E0E907-C933-5FFA-5152-89F378FC2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7654" y="13477"/>
            <a:ext cx="1244134" cy="830042"/>
          </a:xfrm>
          <a:prstGeom prst="rect">
            <a:avLst/>
          </a:prstGeom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0B57400-200F-36E9-A743-A1E1D4B0D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486" y="6443435"/>
            <a:ext cx="783217" cy="338554"/>
          </a:xfrm>
        </p:spPr>
        <p:txBody>
          <a:bodyPr/>
          <a:lstStyle/>
          <a:p>
            <a:fld id="{09A062AA-2C6C-4571-9892-9B3657580B26}" type="slidenum">
              <a:rPr lang="en-US" sz="1400" smtClean="0"/>
              <a:t>6</a:t>
            </a:fld>
            <a:endParaRPr lang="en-US" sz="1400"/>
          </a:p>
        </p:txBody>
      </p:sp>
      <p:pic>
        <p:nvPicPr>
          <p:cNvPr id="7" name="Picture 6" descr="IUI Mixto de Síntesis Química y Catálisis Homogenea (ISQCH) | Universidad  de Zaragoza">
            <a:extLst>
              <a:ext uri="{FF2B5EF4-FFF2-40B4-BE49-F238E27FC236}">
                <a16:creationId xmlns:a16="http://schemas.microsoft.com/office/drawing/2014/main" id="{0712DDFE-EFB8-F4BC-FAEC-4BFC4A1AC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35" y="178961"/>
            <a:ext cx="1744679" cy="58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8D54ED-4E46-4C4D-7F70-B68C759EAA51}"/>
              </a:ext>
            </a:extLst>
          </p:cNvPr>
          <p:cNvSpPr txBox="1"/>
          <p:nvPr/>
        </p:nvSpPr>
        <p:spPr>
          <a:xfrm>
            <a:off x="-369570" y="6311601"/>
            <a:ext cx="54787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dirty="0">
                <a:latin typeface="Gill Sans"/>
              </a:rPr>
              <a:t>Future Leaders Special Issue. </a:t>
            </a:r>
            <a:r>
              <a:rPr lang="en-US" sz="1600" i="1" dirty="0">
                <a:latin typeface="Gill Sans"/>
              </a:rPr>
              <a:t>Trends in Chem.</a:t>
            </a:r>
            <a:r>
              <a:rPr lang="en-US" sz="1600" dirty="0">
                <a:latin typeface="Gill Sans"/>
              </a:rPr>
              <a:t> </a:t>
            </a:r>
            <a:r>
              <a:rPr lang="en-US" sz="1600" b="1" dirty="0">
                <a:latin typeface="Gill Sans"/>
              </a:rPr>
              <a:t>2024</a:t>
            </a:r>
          </a:p>
        </p:txBody>
      </p:sp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58D9CED-AF8D-68C2-7334-4B1490D23C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44" y="1551824"/>
            <a:ext cx="11713257" cy="418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43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181D0-310A-47F3-C01D-03E9D0C0C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0E34502-AC12-0F5C-162C-209D1B3C5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44" y="1551824"/>
            <a:ext cx="11713257" cy="418330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0FD170C-0A20-DD58-A491-62E156000E4F}"/>
              </a:ext>
            </a:extLst>
          </p:cNvPr>
          <p:cNvCxnSpPr>
            <a:cxnSpLocks/>
          </p:cNvCxnSpPr>
          <p:nvPr/>
        </p:nvCxnSpPr>
        <p:spPr>
          <a:xfrm>
            <a:off x="399700" y="894492"/>
            <a:ext cx="1136177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B4991FF7-5AEA-299D-DC94-24375E8EF43F}"/>
              </a:ext>
            </a:extLst>
          </p:cNvPr>
          <p:cNvSpPr txBox="1">
            <a:spLocks/>
          </p:cNvSpPr>
          <p:nvPr/>
        </p:nvSpPr>
        <p:spPr>
          <a:xfrm>
            <a:off x="284498" y="83955"/>
            <a:ext cx="11616350" cy="73866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s-ES" sz="3600" dirty="0"/>
              <a:t>AQME: </a:t>
            </a:r>
            <a:r>
              <a:rPr lang="es-ES" sz="3600" dirty="0" err="1"/>
              <a:t>automation</a:t>
            </a:r>
            <a:r>
              <a:rPr lang="es-ES" sz="3600" dirty="0"/>
              <a:t> </a:t>
            </a:r>
            <a:r>
              <a:rPr lang="es-ES" sz="3600" dirty="0" err="1"/>
              <a:t>of</a:t>
            </a:r>
            <a:r>
              <a:rPr lang="es-ES" sz="3600" dirty="0"/>
              <a:t> QM </a:t>
            </a:r>
            <a:r>
              <a:rPr lang="es-ES" sz="3600" dirty="0" err="1"/>
              <a:t>protocols</a:t>
            </a:r>
            <a:endParaRPr lang="en-US" sz="3600" dirty="0"/>
          </a:p>
        </p:txBody>
      </p:sp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EA82608D-CCBE-C1E6-F815-3FBE65F71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7654" y="13477"/>
            <a:ext cx="1244134" cy="830042"/>
          </a:xfrm>
          <a:prstGeom prst="rect">
            <a:avLst/>
          </a:prstGeom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5F5591FA-B76C-F84C-A81D-8D481BE25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486" y="6443435"/>
            <a:ext cx="783217" cy="338554"/>
          </a:xfrm>
        </p:spPr>
        <p:txBody>
          <a:bodyPr/>
          <a:lstStyle/>
          <a:p>
            <a:fld id="{09A062AA-2C6C-4571-9892-9B3657580B26}" type="slidenum">
              <a:rPr lang="en-US" sz="1400" smtClean="0"/>
              <a:t>7</a:t>
            </a:fld>
            <a:endParaRPr lang="en-US" sz="1400"/>
          </a:p>
        </p:txBody>
      </p:sp>
      <p:pic>
        <p:nvPicPr>
          <p:cNvPr id="7" name="Picture 6" descr="IUI Mixto de Síntesis Química y Catálisis Homogenea (ISQCH) | Universidad  de Zaragoza">
            <a:extLst>
              <a:ext uri="{FF2B5EF4-FFF2-40B4-BE49-F238E27FC236}">
                <a16:creationId xmlns:a16="http://schemas.microsoft.com/office/drawing/2014/main" id="{27E1F38C-7C5A-5DDE-A4BB-A09AC57F0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35" y="178961"/>
            <a:ext cx="1744679" cy="58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0037E4F-8E98-8694-42AC-19DEAF81ED5A}"/>
              </a:ext>
            </a:extLst>
          </p:cNvPr>
          <p:cNvSpPr/>
          <p:nvPr/>
        </p:nvSpPr>
        <p:spPr>
          <a:xfrm>
            <a:off x="5863590" y="1359434"/>
            <a:ext cx="6168198" cy="441271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B3201E-3DA3-DE7F-4D15-84A46F8CC547}"/>
              </a:ext>
            </a:extLst>
          </p:cNvPr>
          <p:cNvSpPr/>
          <p:nvPr/>
        </p:nvSpPr>
        <p:spPr>
          <a:xfrm>
            <a:off x="0" y="3623310"/>
            <a:ext cx="5863590" cy="212794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4E2CBC-F81F-ADF7-14BE-D17996C8E789}"/>
              </a:ext>
            </a:extLst>
          </p:cNvPr>
          <p:cNvSpPr txBox="1"/>
          <p:nvPr/>
        </p:nvSpPr>
        <p:spPr>
          <a:xfrm>
            <a:off x="-369570" y="6311601"/>
            <a:ext cx="54787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dirty="0">
                <a:latin typeface="Gill Sans"/>
              </a:rPr>
              <a:t>Future Leaders Special Issue. </a:t>
            </a:r>
            <a:r>
              <a:rPr lang="en-US" sz="1600" i="1" dirty="0">
                <a:latin typeface="Gill Sans"/>
              </a:rPr>
              <a:t>Trends in Chem.</a:t>
            </a:r>
            <a:r>
              <a:rPr lang="en-US" sz="1600" dirty="0">
                <a:latin typeface="Gill Sans"/>
              </a:rPr>
              <a:t> </a:t>
            </a:r>
            <a:r>
              <a:rPr lang="en-US" sz="1600" b="1" dirty="0">
                <a:latin typeface="Gill San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639093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ADA1D-7F74-19DB-3886-C42A854B1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E29DD6-BDB8-2EA4-2E9C-12F7245E3456}"/>
              </a:ext>
            </a:extLst>
          </p:cNvPr>
          <p:cNvCxnSpPr>
            <a:cxnSpLocks/>
          </p:cNvCxnSpPr>
          <p:nvPr/>
        </p:nvCxnSpPr>
        <p:spPr>
          <a:xfrm>
            <a:off x="399700" y="894492"/>
            <a:ext cx="1136177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DA4C59A1-999C-A4A8-D206-8D706A648671}"/>
              </a:ext>
            </a:extLst>
          </p:cNvPr>
          <p:cNvSpPr txBox="1">
            <a:spLocks/>
          </p:cNvSpPr>
          <p:nvPr/>
        </p:nvSpPr>
        <p:spPr>
          <a:xfrm>
            <a:off x="284498" y="83955"/>
            <a:ext cx="11616350" cy="73866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s-ES" sz="3600" dirty="0"/>
              <a:t>AQME: </a:t>
            </a:r>
            <a:r>
              <a:rPr lang="es-ES" sz="3600" dirty="0" err="1"/>
              <a:t>automation</a:t>
            </a:r>
            <a:r>
              <a:rPr lang="es-ES" sz="3600" dirty="0"/>
              <a:t> </a:t>
            </a:r>
            <a:r>
              <a:rPr lang="es-ES" sz="3600" dirty="0" err="1"/>
              <a:t>of</a:t>
            </a:r>
            <a:r>
              <a:rPr lang="es-ES" sz="3600" dirty="0"/>
              <a:t> QM </a:t>
            </a:r>
            <a:r>
              <a:rPr lang="es-ES" sz="3600" dirty="0" err="1"/>
              <a:t>protocols</a:t>
            </a:r>
            <a:endParaRPr lang="en-US" sz="3600" dirty="0"/>
          </a:p>
        </p:txBody>
      </p:sp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07B909FA-CCB7-E9A9-5963-78A7EEA93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654" y="13477"/>
            <a:ext cx="1244134" cy="830042"/>
          </a:xfrm>
          <a:prstGeom prst="rect">
            <a:avLst/>
          </a:prstGeom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A5600034-3E59-6CB5-5DD4-F4334F8E0211}"/>
              </a:ext>
            </a:extLst>
          </p:cNvPr>
          <p:cNvSpPr>
            <a:spLocks/>
          </p:cNvSpPr>
          <p:nvPr/>
        </p:nvSpPr>
        <p:spPr bwMode="auto">
          <a:xfrm>
            <a:off x="284498" y="1313244"/>
            <a:ext cx="39270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65506" bIns="0">
            <a:spAutoFit/>
          </a:bodyPr>
          <a:lstStyle/>
          <a:p>
            <a:pPr marL="44978">
              <a:buSzPct val="77000"/>
            </a:pP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Conformer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</a:t>
            </a: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searches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are </a:t>
            </a: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tricky</a:t>
            </a:r>
            <a:endParaRPr lang="es-ES" sz="2400" i="1" dirty="0"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17C76431-1C43-C30B-D09A-B49A1375A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486" y="6443435"/>
            <a:ext cx="783217" cy="338554"/>
          </a:xfrm>
        </p:spPr>
        <p:txBody>
          <a:bodyPr/>
          <a:lstStyle/>
          <a:p>
            <a:fld id="{09A062AA-2C6C-4571-9892-9B3657580B26}" type="slidenum">
              <a:rPr lang="en-US" sz="1400" smtClean="0"/>
              <a:t>8</a:t>
            </a:fld>
            <a:endParaRPr lang="en-US" sz="1400"/>
          </a:p>
        </p:txBody>
      </p:sp>
      <p:pic>
        <p:nvPicPr>
          <p:cNvPr id="10" name="Picture 9" descr="IUI Mixto de Síntesis Química y Catálisis Homogenea (ISQCH) | Universidad  de Zaragoza">
            <a:extLst>
              <a:ext uri="{FF2B5EF4-FFF2-40B4-BE49-F238E27FC236}">
                <a16:creationId xmlns:a16="http://schemas.microsoft.com/office/drawing/2014/main" id="{CE4AEEAD-B6B1-1670-0F19-C7B1D35E8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35" y="178961"/>
            <a:ext cx="1744679" cy="58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A44283-3707-BABB-7843-919D168ECFC2}"/>
              </a:ext>
            </a:extLst>
          </p:cNvPr>
          <p:cNvSpPr txBox="1"/>
          <p:nvPr/>
        </p:nvSpPr>
        <p:spPr>
          <a:xfrm>
            <a:off x="3608438" y="5144646"/>
            <a:ext cx="52672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latin typeface="Gill Sans" charset="0"/>
                <a:cs typeface="Gill Sans" charset="0"/>
                <a:sym typeface="Gill Sans" charset="0"/>
              </a:rPr>
              <a:t>What’s the most stable conformer in each case?</a:t>
            </a:r>
            <a:endParaRPr lang="en-US" sz="2000" i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998CF7-4581-0882-DFAD-5BBCD595CE70}"/>
              </a:ext>
            </a:extLst>
          </p:cNvPr>
          <p:cNvSpPr txBox="1"/>
          <p:nvPr/>
        </p:nvSpPr>
        <p:spPr>
          <a:xfrm>
            <a:off x="97637" y="6082361"/>
            <a:ext cx="28309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>
                <a:latin typeface="Gill Sans"/>
              </a:rPr>
              <a:t>Future Leaders Special Issue. </a:t>
            </a:r>
          </a:p>
          <a:p>
            <a:pPr algn="ctr"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i="1" dirty="0">
                <a:latin typeface="Gill Sans"/>
              </a:rPr>
              <a:t>Trends in Chem.</a:t>
            </a:r>
            <a:r>
              <a:rPr lang="en-US" sz="1600" dirty="0">
                <a:latin typeface="Gill Sans"/>
              </a:rPr>
              <a:t> </a:t>
            </a:r>
            <a:r>
              <a:rPr lang="en-US" sz="1600" b="1" dirty="0">
                <a:latin typeface="Gill Sans"/>
              </a:rPr>
              <a:t>2024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F71922-FA38-D0BD-5752-25AB14C12D94}"/>
              </a:ext>
            </a:extLst>
          </p:cNvPr>
          <p:cNvSpPr txBox="1"/>
          <p:nvPr/>
        </p:nvSpPr>
        <p:spPr>
          <a:xfrm>
            <a:off x="3357461" y="5943048"/>
            <a:ext cx="34539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es-ES" sz="1600" b="1" dirty="0">
                <a:latin typeface="Gill Sans"/>
              </a:rPr>
              <a:t>1: </a:t>
            </a:r>
            <a:r>
              <a:rPr lang="en-US" sz="1600" i="1" dirty="0">
                <a:latin typeface="Gill Sans"/>
              </a:rPr>
              <a:t>Proc. Comb. Inst. </a:t>
            </a:r>
            <a:r>
              <a:rPr lang="en-US" sz="1600" b="1" dirty="0">
                <a:latin typeface="Gill Sans"/>
              </a:rPr>
              <a:t>2023</a:t>
            </a:r>
            <a:r>
              <a:rPr lang="en-US" sz="1600" dirty="0">
                <a:latin typeface="Gill Sans"/>
              </a:rPr>
              <a:t>, </a:t>
            </a:r>
            <a:r>
              <a:rPr lang="fr-FR" sz="1600" i="1" dirty="0">
                <a:latin typeface="Gill Sans"/>
              </a:rPr>
              <a:t>39</a:t>
            </a:r>
            <a:r>
              <a:rPr lang="fr-FR" sz="1600" dirty="0">
                <a:latin typeface="Gill Sans"/>
              </a:rPr>
              <a:t>, 877</a:t>
            </a:r>
          </a:p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b="1" dirty="0">
                <a:latin typeface="Gill Sans"/>
              </a:rPr>
              <a:t>2</a:t>
            </a:r>
            <a:r>
              <a:rPr lang="en-US" sz="1600" dirty="0">
                <a:latin typeface="Gill Sans"/>
              </a:rPr>
              <a:t>,</a:t>
            </a:r>
            <a:r>
              <a:rPr lang="en-US" sz="1600" b="1" dirty="0">
                <a:latin typeface="Gill Sans"/>
              </a:rPr>
              <a:t> 3: </a:t>
            </a:r>
            <a:r>
              <a:rPr lang="de-DE" sz="1600" i="1" dirty="0">
                <a:latin typeface="Gill Sans"/>
              </a:rPr>
              <a:t>Chem. Eng. J. </a:t>
            </a:r>
            <a:r>
              <a:rPr lang="de-DE" sz="1600" b="1" dirty="0">
                <a:latin typeface="Gill Sans"/>
              </a:rPr>
              <a:t>2023</a:t>
            </a:r>
            <a:r>
              <a:rPr lang="de-DE" sz="1600" dirty="0">
                <a:latin typeface="Gill Sans"/>
              </a:rPr>
              <a:t>, </a:t>
            </a:r>
            <a:r>
              <a:rPr lang="de-DE" sz="1600" i="1" dirty="0">
                <a:latin typeface="Gill Sans"/>
              </a:rPr>
              <a:t>466</a:t>
            </a:r>
            <a:r>
              <a:rPr lang="de-DE" sz="1600" dirty="0">
                <a:latin typeface="Gill Sans"/>
              </a:rPr>
              <a:t>, 143346.</a:t>
            </a:r>
          </a:p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b="1" dirty="0">
                <a:latin typeface="Gill Sans"/>
              </a:rPr>
              <a:t>4:</a:t>
            </a:r>
            <a:r>
              <a:rPr lang="en-US" sz="1600" dirty="0">
                <a:latin typeface="Gill Sans"/>
              </a:rPr>
              <a:t> </a:t>
            </a:r>
            <a:r>
              <a:rPr lang="fr-FR" sz="1600" i="1" dirty="0">
                <a:latin typeface="Gill Sans"/>
              </a:rPr>
              <a:t>Nature Commun. </a:t>
            </a:r>
            <a:r>
              <a:rPr lang="fr-FR" sz="1600" b="1" dirty="0">
                <a:latin typeface="Gill Sans"/>
              </a:rPr>
              <a:t>2022</a:t>
            </a:r>
            <a:r>
              <a:rPr lang="fr-FR" sz="1600" dirty="0">
                <a:latin typeface="Gill Sans"/>
              </a:rPr>
              <a:t>, </a:t>
            </a:r>
            <a:r>
              <a:rPr lang="fr-FR" sz="1600" i="1" dirty="0">
                <a:latin typeface="Gill Sans"/>
              </a:rPr>
              <a:t>13</a:t>
            </a:r>
            <a:r>
              <a:rPr lang="fr-FR" sz="1600" dirty="0">
                <a:latin typeface="Gill Sans"/>
              </a:rPr>
              <a:t>, 6885.</a:t>
            </a:r>
            <a:endParaRPr lang="en-US" sz="1600" dirty="0">
              <a:latin typeface="Gill San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072CA5F-D64B-67B5-98E1-1EE5F4ECD72E}"/>
              </a:ext>
            </a:extLst>
          </p:cNvPr>
          <p:cNvCxnSpPr/>
          <p:nvPr/>
        </p:nvCxnSpPr>
        <p:spPr>
          <a:xfrm>
            <a:off x="3071527" y="5963508"/>
            <a:ext cx="0" cy="8105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1FE7E5C-B2EC-C698-B6DA-50F418EDC05B}"/>
              </a:ext>
            </a:extLst>
          </p:cNvPr>
          <p:cNvSpPr txBox="1"/>
          <p:nvPr/>
        </p:nvSpPr>
        <p:spPr>
          <a:xfrm>
            <a:off x="6936361" y="5943047"/>
            <a:ext cx="48730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b="1" dirty="0">
                <a:latin typeface="Gill Sans"/>
              </a:rPr>
              <a:t>5: </a:t>
            </a:r>
            <a:r>
              <a:rPr lang="de-DE" sz="1600" i="1" dirty="0">
                <a:latin typeface="Gill Sans"/>
              </a:rPr>
              <a:t>J. Am. Chem. Soc. </a:t>
            </a:r>
            <a:r>
              <a:rPr lang="de-DE" sz="1600" b="1" dirty="0">
                <a:latin typeface="Gill Sans"/>
              </a:rPr>
              <a:t>2022</a:t>
            </a:r>
            <a:r>
              <a:rPr lang="de-DE" sz="1600" dirty="0">
                <a:latin typeface="Gill Sans"/>
              </a:rPr>
              <a:t>, </a:t>
            </a:r>
            <a:r>
              <a:rPr lang="de-DE" sz="1600" i="1" dirty="0">
                <a:latin typeface="Gill Sans"/>
              </a:rPr>
              <a:t>144</a:t>
            </a:r>
            <a:r>
              <a:rPr lang="de-DE" sz="1600" dirty="0">
                <a:latin typeface="Gill Sans"/>
              </a:rPr>
              <a:t>, 86.</a:t>
            </a:r>
          </a:p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de-DE" sz="1600" b="1" dirty="0">
                <a:latin typeface="Gill Sans"/>
              </a:rPr>
              <a:t>6: </a:t>
            </a:r>
            <a:r>
              <a:rPr lang="de-DE" sz="1600" i="1" dirty="0">
                <a:latin typeface="Gill Sans"/>
              </a:rPr>
              <a:t>Chem. Eur. J. </a:t>
            </a:r>
            <a:r>
              <a:rPr lang="de-DE" sz="1600" b="1" dirty="0">
                <a:latin typeface="Gill Sans"/>
              </a:rPr>
              <a:t>2017</a:t>
            </a:r>
            <a:r>
              <a:rPr lang="de-DE" sz="1600" dirty="0">
                <a:latin typeface="Gill Sans"/>
              </a:rPr>
              <a:t>, </a:t>
            </a:r>
            <a:r>
              <a:rPr lang="de-DE" sz="1600" i="1" dirty="0">
                <a:latin typeface="Gill Sans"/>
              </a:rPr>
              <a:t>23</a:t>
            </a:r>
            <a:r>
              <a:rPr lang="de-DE" sz="1600" dirty="0">
                <a:latin typeface="Gill Sans"/>
              </a:rPr>
              <a:t>, 15336</a:t>
            </a:r>
          </a:p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de-DE" sz="1600" b="1" dirty="0">
                <a:latin typeface="Gill Sans"/>
              </a:rPr>
              <a:t>7: </a:t>
            </a:r>
            <a:r>
              <a:rPr lang="de-DE" sz="1600" i="1" dirty="0">
                <a:latin typeface="Gill Sans"/>
              </a:rPr>
              <a:t>ChemRxiv</a:t>
            </a:r>
            <a:r>
              <a:rPr lang="de-DE" sz="1600" dirty="0">
                <a:latin typeface="Gill Sans"/>
              </a:rPr>
              <a:t>, </a:t>
            </a:r>
            <a:r>
              <a:rPr lang="de-DE" sz="1600" b="1" dirty="0">
                <a:latin typeface="Gill Sans"/>
              </a:rPr>
              <a:t>2023</a:t>
            </a:r>
            <a:r>
              <a:rPr lang="de-DE" sz="1600" dirty="0">
                <a:latin typeface="Gill Sans"/>
              </a:rPr>
              <a:t>, 10.26434/chemrxiv-2023-8jzsp </a:t>
            </a:r>
            <a:r>
              <a:rPr lang="en-US" sz="1600" dirty="0">
                <a:latin typeface="Gill Sans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A95A29-8752-E452-1B8B-625DB80A2B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3862"/>
          <a:stretch/>
        </p:blipFill>
        <p:spPr>
          <a:xfrm>
            <a:off x="1696434" y="2100286"/>
            <a:ext cx="9089136" cy="235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546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E9A38-11B8-9B84-CF6C-D6DBD9BB3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C004E3-A71D-AB99-9376-DA8164F240FB}"/>
              </a:ext>
            </a:extLst>
          </p:cNvPr>
          <p:cNvCxnSpPr>
            <a:cxnSpLocks/>
          </p:cNvCxnSpPr>
          <p:nvPr/>
        </p:nvCxnSpPr>
        <p:spPr>
          <a:xfrm>
            <a:off x="399700" y="894492"/>
            <a:ext cx="1136177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499C8BA8-B305-E523-5013-1A3629A21F72}"/>
              </a:ext>
            </a:extLst>
          </p:cNvPr>
          <p:cNvSpPr txBox="1">
            <a:spLocks/>
          </p:cNvSpPr>
          <p:nvPr/>
        </p:nvSpPr>
        <p:spPr>
          <a:xfrm>
            <a:off x="284498" y="83955"/>
            <a:ext cx="11616350" cy="73866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s-ES" sz="3600" dirty="0"/>
              <a:t>AQME: </a:t>
            </a:r>
            <a:r>
              <a:rPr lang="es-ES" sz="3600" dirty="0" err="1"/>
              <a:t>automation</a:t>
            </a:r>
            <a:r>
              <a:rPr lang="es-ES" sz="3600" dirty="0"/>
              <a:t> </a:t>
            </a:r>
            <a:r>
              <a:rPr lang="es-ES" sz="3600" dirty="0" err="1"/>
              <a:t>of</a:t>
            </a:r>
            <a:r>
              <a:rPr lang="es-ES" sz="3600" dirty="0"/>
              <a:t> QM </a:t>
            </a:r>
            <a:r>
              <a:rPr lang="es-ES" sz="3600" dirty="0" err="1"/>
              <a:t>protocols</a:t>
            </a:r>
            <a:endParaRPr lang="en-US" sz="3600" dirty="0"/>
          </a:p>
        </p:txBody>
      </p:sp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8FC3E59C-8E5C-E2FA-3CEC-678E2C64B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654" y="13477"/>
            <a:ext cx="1244134" cy="830042"/>
          </a:xfrm>
          <a:prstGeom prst="rect">
            <a:avLst/>
          </a:prstGeom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A1F39DAF-289A-5307-F0B8-538D5DC0BBCD}"/>
              </a:ext>
            </a:extLst>
          </p:cNvPr>
          <p:cNvSpPr>
            <a:spLocks/>
          </p:cNvSpPr>
          <p:nvPr/>
        </p:nvSpPr>
        <p:spPr bwMode="auto">
          <a:xfrm>
            <a:off x="284498" y="1313244"/>
            <a:ext cx="39270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65506" bIns="0">
            <a:spAutoFit/>
          </a:bodyPr>
          <a:lstStyle/>
          <a:p>
            <a:pPr marL="44978">
              <a:buSzPct val="77000"/>
            </a:pP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Conformer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</a:t>
            </a: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searches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are </a:t>
            </a: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tricky</a:t>
            </a:r>
            <a:endParaRPr lang="es-ES" sz="2400" i="1" dirty="0"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1B15715E-B23D-BD06-C6C6-D153962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486" y="6443435"/>
            <a:ext cx="783217" cy="338554"/>
          </a:xfrm>
        </p:spPr>
        <p:txBody>
          <a:bodyPr/>
          <a:lstStyle/>
          <a:p>
            <a:fld id="{09A062AA-2C6C-4571-9892-9B3657580B26}" type="slidenum">
              <a:rPr lang="en-US" sz="1400" smtClean="0"/>
              <a:t>9</a:t>
            </a:fld>
            <a:endParaRPr lang="en-US" sz="1400"/>
          </a:p>
        </p:txBody>
      </p:sp>
      <p:pic>
        <p:nvPicPr>
          <p:cNvPr id="10" name="Picture 9" descr="IUI Mixto de Síntesis Química y Catálisis Homogenea (ISQCH) | Universidad  de Zaragoza">
            <a:extLst>
              <a:ext uri="{FF2B5EF4-FFF2-40B4-BE49-F238E27FC236}">
                <a16:creationId xmlns:a16="http://schemas.microsoft.com/office/drawing/2014/main" id="{F7E29298-A78E-08B1-2195-E35CC2AAC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35" y="178961"/>
            <a:ext cx="1744679" cy="58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C42B6A-B455-3C10-E85D-FC49767E226B}"/>
              </a:ext>
            </a:extLst>
          </p:cNvPr>
          <p:cNvSpPr txBox="1"/>
          <p:nvPr/>
        </p:nvSpPr>
        <p:spPr>
          <a:xfrm>
            <a:off x="97637" y="6082361"/>
            <a:ext cx="28309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>
                <a:latin typeface="Gill Sans"/>
              </a:rPr>
              <a:t>Future Leaders Special Issue. </a:t>
            </a:r>
          </a:p>
          <a:p>
            <a:pPr algn="ctr"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i="1" dirty="0">
                <a:latin typeface="Gill Sans"/>
              </a:rPr>
              <a:t>Trends in Chem.</a:t>
            </a:r>
            <a:r>
              <a:rPr lang="en-US" sz="1600" dirty="0">
                <a:latin typeface="Gill Sans"/>
              </a:rPr>
              <a:t> </a:t>
            </a:r>
            <a:r>
              <a:rPr lang="en-US" sz="1600" b="1" dirty="0">
                <a:latin typeface="Gill Sans"/>
              </a:rPr>
              <a:t>2024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58EFB0-3AA2-0E3D-57B4-91B3F9AAD862}"/>
              </a:ext>
            </a:extLst>
          </p:cNvPr>
          <p:cNvSpPr txBox="1"/>
          <p:nvPr/>
        </p:nvSpPr>
        <p:spPr>
          <a:xfrm>
            <a:off x="3357461" y="5943048"/>
            <a:ext cx="34539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es-ES" sz="1600" b="1" dirty="0">
                <a:latin typeface="Gill Sans"/>
              </a:rPr>
              <a:t>1: </a:t>
            </a:r>
            <a:r>
              <a:rPr lang="en-US" sz="1600" i="1" dirty="0">
                <a:latin typeface="Gill Sans"/>
              </a:rPr>
              <a:t>Proc. Comb. Inst. </a:t>
            </a:r>
            <a:r>
              <a:rPr lang="en-US" sz="1600" b="1" dirty="0">
                <a:latin typeface="Gill Sans"/>
              </a:rPr>
              <a:t>2023</a:t>
            </a:r>
            <a:r>
              <a:rPr lang="en-US" sz="1600" dirty="0">
                <a:latin typeface="Gill Sans"/>
              </a:rPr>
              <a:t>, </a:t>
            </a:r>
            <a:r>
              <a:rPr lang="fr-FR" sz="1600" i="1" dirty="0">
                <a:latin typeface="Gill Sans"/>
              </a:rPr>
              <a:t>39</a:t>
            </a:r>
            <a:r>
              <a:rPr lang="fr-FR" sz="1600" dirty="0">
                <a:latin typeface="Gill Sans"/>
              </a:rPr>
              <a:t>, 877</a:t>
            </a:r>
          </a:p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b="1" dirty="0">
                <a:latin typeface="Gill Sans"/>
              </a:rPr>
              <a:t>2</a:t>
            </a:r>
            <a:r>
              <a:rPr lang="en-US" sz="1600" dirty="0">
                <a:latin typeface="Gill Sans"/>
              </a:rPr>
              <a:t>,</a:t>
            </a:r>
            <a:r>
              <a:rPr lang="en-US" sz="1600" b="1" dirty="0">
                <a:latin typeface="Gill Sans"/>
              </a:rPr>
              <a:t> 3: </a:t>
            </a:r>
            <a:r>
              <a:rPr lang="de-DE" sz="1600" i="1" dirty="0">
                <a:latin typeface="Gill Sans"/>
              </a:rPr>
              <a:t>Chem. Eng. J. </a:t>
            </a:r>
            <a:r>
              <a:rPr lang="de-DE" sz="1600" b="1" dirty="0">
                <a:latin typeface="Gill Sans"/>
              </a:rPr>
              <a:t>2023</a:t>
            </a:r>
            <a:r>
              <a:rPr lang="de-DE" sz="1600" dirty="0">
                <a:latin typeface="Gill Sans"/>
              </a:rPr>
              <a:t>, </a:t>
            </a:r>
            <a:r>
              <a:rPr lang="de-DE" sz="1600" i="1" dirty="0">
                <a:latin typeface="Gill Sans"/>
              </a:rPr>
              <a:t>466</a:t>
            </a:r>
            <a:r>
              <a:rPr lang="de-DE" sz="1600" dirty="0">
                <a:latin typeface="Gill Sans"/>
              </a:rPr>
              <a:t>, 143346.</a:t>
            </a:r>
          </a:p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b="1" dirty="0">
                <a:latin typeface="Gill Sans"/>
              </a:rPr>
              <a:t>4:</a:t>
            </a:r>
            <a:r>
              <a:rPr lang="en-US" sz="1600" dirty="0">
                <a:latin typeface="Gill Sans"/>
              </a:rPr>
              <a:t> </a:t>
            </a:r>
            <a:r>
              <a:rPr lang="fr-FR" sz="1600" i="1" dirty="0">
                <a:latin typeface="Gill Sans"/>
              </a:rPr>
              <a:t>Nature Commun. </a:t>
            </a:r>
            <a:r>
              <a:rPr lang="fr-FR" sz="1600" b="1" dirty="0">
                <a:latin typeface="Gill Sans"/>
              </a:rPr>
              <a:t>2022</a:t>
            </a:r>
            <a:r>
              <a:rPr lang="fr-FR" sz="1600" dirty="0">
                <a:latin typeface="Gill Sans"/>
              </a:rPr>
              <a:t>, </a:t>
            </a:r>
            <a:r>
              <a:rPr lang="fr-FR" sz="1600" i="1" dirty="0">
                <a:latin typeface="Gill Sans"/>
              </a:rPr>
              <a:t>13</a:t>
            </a:r>
            <a:r>
              <a:rPr lang="fr-FR" sz="1600" dirty="0">
                <a:latin typeface="Gill Sans"/>
              </a:rPr>
              <a:t>, 6885.</a:t>
            </a:r>
            <a:endParaRPr lang="en-US" sz="1600" dirty="0">
              <a:latin typeface="Gill San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D67BC5A-B599-C275-4C9B-93EE554C05D2}"/>
              </a:ext>
            </a:extLst>
          </p:cNvPr>
          <p:cNvCxnSpPr/>
          <p:nvPr/>
        </p:nvCxnSpPr>
        <p:spPr>
          <a:xfrm>
            <a:off x="3071527" y="5963508"/>
            <a:ext cx="0" cy="8105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EE42FC8-CABE-F26E-53ED-8237A1D832D6}"/>
              </a:ext>
            </a:extLst>
          </p:cNvPr>
          <p:cNvSpPr txBox="1"/>
          <p:nvPr/>
        </p:nvSpPr>
        <p:spPr>
          <a:xfrm>
            <a:off x="6936361" y="5943047"/>
            <a:ext cx="48730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b="1" dirty="0">
                <a:latin typeface="Gill Sans"/>
              </a:rPr>
              <a:t>5: </a:t>
            </a:r>
            <a:r>
              <a:rPr lang="de-DE" sz="1600" i="1" dirty="0">
                <a:latin typeface="Gill Sans"/>
              </a:rPr>
              <a:t>J. Am. Chem. Soc. </a:t>
            </a:r>
            <a:r>
              <a:rPr lang="de-DE" sz="1600" b="1" dirty="0">
                <a:latin typeface="Gill Sans"/>
              </a:rPr>
              <a:t>2022</a:t>
            </a:r>
            <a:r>
              <a:rPr lang="de-DE" sz="1600" dirty="0">
                <a:latin typeface="Gill Sans"/>
              </a:rPr>
              <a:t>, </a:t>
            </a:r>
            <a:r>
              <a:rPr lang="de-DE" sz="1600" i="1" dirty="0">
                <a:latin typeface="Gill Sans"/>
              </a:rPr>
              <a:t>144</a:t>
            </a:r>
            <a:r>
              <a:rPr lang="de-DE" sz="1600" dirty="0">
                <a:latin typeface="Gill Sans"/>
              </a:rPr>
              <a:t>, 86.</a:t>
            </a:r>
          </a:p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de-DE" sz="1600" b="1" dirty="0">
                <a:latin typeface="Gill Sans"/>
              </a:rPr>
              <a:t>6: </a:t>
            </a:r>
            <a:r>
              <a:rPr lang="de-DE" sz="1600" i="1" dirty="0">
                <a:latin typeface="Gill Sans"/>
              </a:rPr>
              <a:t>Chem. Eur. J. </a:t>
            </a:r>
            <a:r>
              <a:rPr lang="de-DE" sz="1600" b="1" dirty="0">
                <a:latin typeface="Gill Sans"/>
              </a:rPr>
              <a:t>2017</a:t>
            </a:r>
            <a:r>
              <a:rPr lang="de-DE" sz="1600" dirty="0">
                <a:latin typeface="Gill Sans"/>
              </a:rPr>
              <a:t>, </a:t>
            </a:r>
            <a:r>
              <a:rPr lang="de-DE" sz="1600" i="1" dirty="0">
                <a:latin typeface="Gill Sans"/>
              </a:rPr>
              <a:t>23</a:t>
            </a:r>
            <a:r>
              <a:rPr lang="de-DE" sz="1600" dirty="0">
                <a:latin typeface="Gill Sans"/>
              </a:rPr>
              <a:t>, 15336</a:t>
            </a:r>
          </a:p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de-DE" sz="1600" b="1" dirty="0">
                <a:latin typeface="Gill Sans"/>
              </a:rPr>
              <a:t>7: </a:t>
            </a:r>
            <a:r>
              <a:rPr lang="de-DE" sz="1600" i="1" dirty="0">
                <a:latin typeface="Gill Sans"/>
              </a:rPr>
              <a:t>ChemRxiv</a:t>
            </a:r>
            <a:r>
              <a:rPr lang="de-DE" sz="1600" dirty="0">
                <a:latin typeface="Gill Sans"/>
              </a:rPr>
              <a:t>, </a:t>
            </a:r>
            <a:r>
              <a:rPr lang="de-DE" sz="1600" b="1" dirty="0">
                <a:latin typeface="Gill Sans"/>
              </a:rPr>
              <a:t>2023</a:t>
            </a:r>
            <a:r>
              <a:rPr lang="de-DE" sz="1600" dirty="0">
                <a:latin typeface="Gill Sans"/>
              </a:rPr>
              <a:t>, 10.26434/chemrxiv-2023-8jzsp </a:t>
            </a:r>
            <a:r>
              <a:rPr lang="en-US" sz="1600" dirty="0">
                <a:latin typeface="Gill Sans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F38118-E9EB-1842-0CBC-782B92B00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434" y="2100285"/>
            <a:ext cx="9089136" cy="356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2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2587</TotalTime>
  <Words>1248</Words>
  <Application>Microsoft Office PowerPoint</Application>
  <PresentationFormat>Widescreen</PresentationFormat>
  <Paragraphs>185</Paragraphs>
  <Slides>28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Gill 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jvalegre</dc:creator>
  <cp:lastModifiedBy>jvalegre</cp:lastModifiedBy>
  <cp:revision>755</cp:revision>
  <dcterms:created xsi:type="dcterms:W3CDTF">2023-06-21T09:49:49Z</dcterms:created>
  <dcterms:modified xsi:type="dcterms:W3CDTF">2025-06-04T14:19:09Z</dcterms:modified>
</cp:coreProperties>
</file>